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notesMasterIdLst>
    <p:notesMasterId r:id="rId48"/>
  </p:notesMasterIdLst>
  <p:handoutMasterIdLst>
    <p:handoutMasterId r:id="rId49"/>
  </p:handoutMasterIdLst>
  <p:sldIdLst>
    <p:sldId id="256" r:id="rId2"/>
    <p:sldId id="257" r:id="rId3"/>
    <p:sldId id="441" r:id="rId4"/>
    <p:sldId id="403" r:id="rId5"/>
    <p:sldId id="458" r:id="rId6"/>
    <p:sldId id="459" r:id="rId7"/>
    <p:sldId id="461" r:id="rId8"/>
    <p:sldId id="457" r:id="rId9"/>
    <p:sldId id="401" r:id="rId10"/>
    <p:sldId id="460" r:id="rId11"/>
    <p:sldId id="404" r:id="rId12"/>
    <p:sldId id="406" r:id="rId13"/>
    <p:sldId id="365" r:id="rId14"/>
    <p:sldId id="465" r:id="rId15"/>
    <p:sldId id="418" r:id="rId16"/>
    <p:sldId id="434" r:id="rId17"/>
    <p:sldId id="446" r:id="rId18"/>
    <p:sldId id="343" r:id="rId19"/>
    <p:sldId id="374" r:id="rId20"/>
    <p:sldId id="462" r:id="rId21"/>
    <p:sldId id="463" r:id="rId22"/>
    <p:sldId id="464" r:id="rId23"/>
    <p:sldId id="447" r:id="rId24"/>
    <p:sldId id="370" r:id="rId25"/>
    <p:sldId id="466" r:id="rId26"/>
    <p:sldId id="467" r:id="rId27"/>
    <p:sldId id="468" r:id="rId28"/>
    <p:sldId id="469" r:id="rId29"/>
    <p:sldId id="470" r:id="rId30"/>
    <p:sldId id="471" r:id="rId31"/>
    <p:sldId id="472" r:id="rId32"/>
    <p:sldId id="473" r:id="rId33"/>
    <p:sldId id="474" r:id="rId34"/>
    <p:sldId id="475" r:id="rId35"/>
    <p:sldId id="476" r:id="rId36"/>
    <p:sldId id="477" r:id="rId37"/>
    <p:sldId id="478" r:id="rId38"/>
    <p:sldId id="479" r:id="rId39"/>
    <p:sldId id="480" r:id="rId40"/>
    <p:sldId id="481" r:id="rId41"/>
    <p:sldId id="482" r:id="rId42"/>
    <p:sldId id="483" r:id="rId43"/>
    <p:sldId id="484" r:id="rId44"/>
    <p:sldId id="485" r:id="rId45"/>
    <p:sldId id="486" r:id="rId46"/>
    <p:sldId id="487" r:id="rId47"/>
  </p:sldIdLst>
  <p:sldSz cx="9144000" cy="6858000" type="screen4x3"/>
  <p:notesSz cx="7302500" cy="9588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0EA8"/>
    <a:srgbClr val="333300"/>
    <a:srgbClr val="000099"/>
    <a:srgbClr val="598600"/>
    <a:srgbClr val="9AEAA2"/>
    <a:srgbClr val="93E99B"/>
    <a:srgbClr val="8CE895"/>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5" autoAdjust="0"/>
    <p:restoredTop sz="94753" autoAdjust="0"/>
  </p:normalViewPr>
  <p:slideViewPr>
    <p:cSldViewPr snapToGrid="0">
      <p:cViewPr varScale="1">
        <p:scale>
          <a:sx n="84" d="100"/>
          <a:sy n="84" d="100"/>
        </p:scale>
        <p:origin x="14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40"/>
    </p:cViewPr>
  </p:sorterViewPr>
  <p:notesViewPr>
    <p:cSldViewPr snapToGrid="0">
      <p:cViewPr varScale="1">
        <p:scale>
          <a:sx n="48" d="100"/>
          <a:sy n="48" d="100"/>
        </p:scale>
        <p:origin x="-1112" y="-6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499" tIns="48250" rIns="96499" bIns="48250" numCol="1" anchor="t" anchorCtr="0" compatLnSpc="1">
            <a:prstTxWarp prst="textNoShape">
              <a:avLst/>
            </a:prstTxWarp>
          </a:bodyPr>
          <a:lstStyle>
            <a:lvl1pPr defTabSz="964304" eaLnBrk="1" hangingPunct="1">
              <a:defRPr sz="1300">
                <a:latin typeface="Arial" charset="0"/>
              </a:defRPr>
            </a:lvl1pPr>
          </a:lstStyle>
          <a:p>
            <a:pPr>
              <a:defRPr/>
            </a:pPr>
            <a:endParaRPr lang="en-US"/>
          </a:p>
        </p:txBody>
      </p:sp>
      <p:sp>
        <p:nvSpPr>
          <p:cNvPr id="194563" name="Rectangle 3"/>
          <p:cNvSpPr>
            <a:spLocks noGrp="1" noChangeArrowheads="1"/>
          </p:cNvSpPr>
          <p:nvPr>
            <p:ph type="dt" sz="quarter" idx="1"/>
          </p:nvPr>
        </p:nvSpPr>
        <p:spPr bwMode="auto">
          <a:xfrm>
            <a:off x="4137025" y="0"/>
            <a:ext cx="3163888" cy="479425"/>
          </a:xfrm>
          <a:prstGeom prst="rect">
            <a:avLst/>
          </a:prstGeom>
          <a:noFill/>
          <a:ln w="9525">
            <a:noFill/>
            <a:miter lim="800000"/>
            <a:headEnd/>
            <a:tailEnd/>
          </a:ln>
          <a:effectLst/>
        </p:spPr>
        <p:txBody>
          <a:bodyPr vert="horz" wrap="square" lIns="96499" tIns="48250" rIns="96499" bIns="48250" numCol="1" anchor="t" anchorCtr="0" compatLnSpc="1">
            <a:prstTxWarp prst="textNoShape">
              <a:avLst/>
            </a:prstTxWarp>
          </a:bodyPr>
          <a:lstStyle>
            <a:lvl1pPr algn="r" defTabSz="964304" eaLnBrk="1" hangingPunct="1">
              <a:defRPr sz="1300">
                <a:latin typeface="Arial" charset="0"/>
              </a:defRPr>
            </a:lvl1pPr>
          </a:lstStyle>
          <a:p>
            <a:pPr>
              <a:defRPr/>
            </a:pPr>
            <a:endParaRPr lang="en-US"/>
          </a:p>
        </p:txBody>
      </p:sp>
      <p:sp>
        <p:nvSpPr>
          <p:cNvPr id="194564" name="Rectangle 4"/>
          <p:cNvSpPr>
            <a:spLocks noGrp="1" noChangeArrowheads="1"/>
          </p:cNvSpPr>
          <p:nvPr>
            <p:ph type="ftr" sz="quarter" idx="2"/>
          </p:nvPr>
        </p:nvSpPr>
        <p:spPr bwMode="auto">
          <a:xfrm>
            <a:off x="1217613" y="9109075"/>
            <a:ext cx="3163887" cy="479425"/>
          </a:xfrm>
          <a:prstGeom prst="rect">
            <a:avLst/>
          </a:prstGeom>
          <a:noFill/>
          <a:ln w="9525">
            <a:noFill/>
            <a:miter lim="800000"/>
            <a:headEnd/>
            <a:tailEnd/>
          </a:ln>
          <a:effectLst/>
        </p:spPr>
        <p:txBody>
          <a:bodyPr vert="horz" wrap="square" lIns="96499" tIns="48250" rIns="96499" bIns="48250" numCol="1" anchor="b" anchorCtr="0" compatLnSpc="1">
            <a:prstTxWarp prst="textNoShape">
              <a:avLst/>
            </a:prstTxWarp>
          </a:bodyPr>
          <a:lstStyle>
            <a:lvl1pPr defTabSz="964304" eaLnBrk="1" hangingPunct="1">
              <a:defRPr sz="1000" b="1">
                <a:solidFill>
                  <a:schemeClr val="bg2"/>
                </a:solidFill>
                <a:latin typeface="Gill Sans MT" pitchFamily="34" charset="0"/>
              </a:defRPr>
            </a:lvl1pPr>
          </a:lstStyle>
          <a:p>
            <a:pPr>
              <a:defRPr/>
            </a:pPr>
            <a:r>
              <a:rPr lang="en-US"/>
              <a:t>www.calafco.org</a:t>
            </a:r>
          </a:p>
        </p:txBody>
      </p:sp>
      <p:sp>
        <p:nvSpPr>
          <p:cNvPr id="194566" name="Text Box 6"/>
          <p:cNvSpPr txBox="1">
            <a:spLocks noChangeArrowheads="1"/>
          </p:cNvSpPr>
          <p:nvPr/>
        </p:nvSpPr>
        <p:spPr bwMode="auto">
          <a:xfrm>
            <a:off x="125413" y="0"/>
            <a:ext cx="7096125" cy="636588"/>
          </a:xfrm>
          <a:prstGeom prst="rect">
            <a:avLst/>
          </a:prstGeom>
          <a:noFill/>
          <a:ln w="9525">
            <a:noFill/>
            <a:miter lim="800000"/>
            <a:headEnd/>
            <a:tailEnd/>
          </a:ln>
          <a:effectLst/>
        </p:spPr>
        <p:txBody>
          <a:bodyPr lIns="102008" tIns="51005" rIns="102008" bIns="51005">
            <a:spAutoFit/>
          </a:bodyPr>
          <a:lstStyle>
            <a:lvl1pPr defTabSz="976313" eaLnBrk="0" hangingPunct="0">
              <a:defRPr>
                <a:solidFill>
                  <a:schemeClr val="tx1"/>
                </a:solidFill>
                <a:latin typeface="Arial" charset="0"/>
              </a:defRPr>
            </a:lvl1pPr>
            <a:lvl2pPr marL="742950" indent="-285750" defTabSz="976313" eaLnBrk="0" hangingPunct="0">
              <a:defRPr>
                <a:solidFill>
                  <a:schemeClr val="tx1"/>
                </a:solidFill>
                <a:latin typeface="Arial" charset="0"/>
              </a:defRPr>
            </a:lvl2pPr>
            <a:lvl3pPr marL="1143000" indent="-228600" defTabSz="976313" eaLnBrk="0" hangingPunct="0">
              <a:defRPr>
                <a:solidFill>
                  <a:schemeClr val="tx1"/>
                </a:solidFill>
                <a:latin typeface="Arial" charset="0"/>
              </a:defRPr>
            </a:lvl3pPr>
            <a:lvl4pPr marL="1600200" indent="-228600" defTabSz="976313" eaLnBrk="0" hangingPunct="0">
              <a:defRPr>
                <a:solidFill>
                  <a:schemeClr val="tx1"/>
                </a:solidFill>
                <a:latin typeface="Arial" charset="0"/>
              </a:defRPr>
            </a:lvl4pPr>
            <a:lvl5pPr marL="2057400" indent="-228600" defTabSz="976313" eaLnBrk="0" hangingPunct="0">
              <a:defRPr>
                <a:solidFill>
                  <a:schemeClr val="tx1"/>
                </a:solidFill>
                <a:latin typeface="Arial" charset="0"/>
              </a:defRPr>
            </a:lvl5pPr>
            <a:lvl6pPr marL="2514600" indent="-228600" defTabSz="976313" eaLnBrk="0" fontAlgn="base" hangingPunct="0">
              <a:spcBef>
                <a:spcPct val="0"/>
              </a:spcBef>
              <a:spcAft>
                <a:spcPct val="0"/>
              </a:spcAft>
              <a:defRPr>
                <a:solidFill>
                  <a:schemeClr val="tx1"/>
                </a:solidFill>
                <a:latin typeface="Arial" charset="0"/>
              </a:defRPr>
            </a:lvl6pPr>
            <a:lvl7pPr marL="2971800" indent="-228600" defTabSz="976313" eaLnBrk="0" fontAlgn="base" hangingPunct="0">
              <a:spcBef>
                <a:spcPct val="0"/>
              </a:spcBef>
              <a:spcAft>
                <a:spcPct val="0"/>
              </a:spcAft>
              <a:defRPr>
                <a:solidFill>
                  <a:schemeClr val="tx1"/>
                </a:solidFill>
                <a:latin typeface="Arial" charset="0"/>
              </a:defRPr>
            </a:lvl7pPr>
            <a:lvl8pPr marL="3429000" indent="-228600" defTabSz="976313" eaLnBrk="0" fontAlgn="base" hangingPunct="0">
              <a:spcBef>
                <a:spcPct val="0"/>
              </a:spcBef>
              <a:spcAft>
                <a:spcPct val="0"/>
              </a:spcAft>
              <a:defRPr>
                <a:solidFill>
                  <a:schemeClr val="tx1"/>
                </a:solidFill>
                <a:latin typeface="Arial" charset="0"/>
              </a:defRPr>
            </a:lvl8pPr>
            <a:lvl9pPr marL="3886200" indent="-228600" defTabSz="976313" eaLnBrk="0" fontAlgn="base" hangingPunct="0">
              <a:spcBef>
                <a:spcPct val="0"/>
              </a:spcBef>
              <a:spcAft>
                <a:spcPct val="0"/>
              </a:spcAft>
              <a:defRPr>
                <a:solidFill>
                  <a:schemeClr val="tx1"/>
                </a:solidFill>
                <a:latin typeface="Arial" charset="0"/>
              </a:defRPr>
            </a:lvl9pPr>
          </a:lstStyle>
          <a:p>
            <a:pPr algn="ctr" eaLnBrk="1" hangingPunct="1">
              <a:defRPr/>
            </a:pPr>
            <a:r>
              <a:rPr lang="en-US" dirty="0" smtClean="0">
                <a:latin typeface="Franklin Gothic Heavy" pitchFamily="34" charset="0"/>
              </a:rPr>
              <a:t>LAFCO 101</a:t>
            </a:r>
            <a:endParaRPr lang="en-US" dirty="0" smtClean="0">
              <a:latin typeface="Tempus Sans ITC" pitchFamily="82" charset="0"/>
            </a:endParaRPr>
          </a:p>
          <a:p>
            <a:pPr algn="ctr" eaLnBrk="1" hangingPunct="1">
              <a:defRPr/>
            </a:pPr>
            <a:r>
              <a:rPr lang="en-US" sz="1700" dirty="0">
                <a:latin typeface="Hypatia Sans Pro" pitchFamily="34" charset="0"/>
              </a:rPr>
              <a:t>An Introduction to Local Agency Formation Commissions</a:t>
            </a:r>
          </a:p>
        </p:txBody>
      </p:sp>
      <p:sp>
        <p:nvSpPr>
          <p:cNvPr id="70662" name="Text Box 8"/>
          <p:cNvSpPr txBox="1">
            <a:spLocks noChangeArrowheads="1"/>
          </p:cNvSpPr>
          <p:nvPr/>
        </p:nvSpPr>
        <p:spPr bwMode="auto">
          <a:xfrm>
            <a:off x="4138613" y="9329738"/>
            <a:ext cx="2757487" cy="258762"/>
          </a:xfrm>
          <a:prstGeom prst="rect">
            <a:avLst/>
          </a:prstGeom>
          <a:noFill/>
          <a:ln>
            <a:noFill/>
          </a:ln>
          <a:extLst/>
        </p:spPr>
        <p:txBody>
          <a:bodyPr lIns="102008" tIns="51005" rIns="102008" bIns="51005">
            <a:spAutoFit/>
          </a:bodyPr>
          <a:lstStyle>
            <a:lvl1pPr defTabSz="976313">
              <a:defRPr>
                <a:solidFill>
                  <a:schemeClr val="tx1"/>
                </a:solidFill>
                <a:latin typeface="Arial" charset="0"/>
              </a:defRPr>
            </a:lvl1pPr>
            <a:lvl2pPr marL="742950" indent="-285750" defTabSz="976313">
              <a:defRPr>
                <a:solidFill>
                  <a:schemeClr val="tx1"/>
                </a:solidFill>
                <a:latin typeface="Arial" charset="0"/>
              </a:defRPr>
            </a:lvl2pPr>
            <a:lvl3pPr marL="1143000" indent="-228600" defTabSz="976313">
              <a:defRPr>
                <a:solidFill>
                  <a:schemeClr val="tx1"/>
                </a:solidFill>
                <a:latin typeface="Arial" charset="0"/>
              </a:defRPr>
            </a:lvl3pPr>
            <a:lvl4pPr marL="1600200" indent="-228600" defTabSz="976313">
              <a:defRPr>
                <a:solidFill>
                  <a:schemeClr val="tx1"/>
                </a:solidFill>
                <a:latin typeface="Arial" charset="0"/>
              </a:defRPr>
            </a:lvl4pPr>
            <a:lvl5pPr marL="2057400" indent="-228600" defTabSz="976313">
              <a:defRPr>
                <a:solidFill>
                  <a:schemeClr val="tx1"/>
                </a:solidFill>
                <a:latin typeface="Arial" charset="0"/>
              </a:defRPr>
            </a:lvl5pPr>
            <a:lvl6pPr marL="2514600" indent="-228600" defTabSz="976313" eaLnBrk="0" fontAlgn="base" hangingPunct="0">
              <a:spcBef>
                <a:spcPct val="0"/>
              </a:spcBef>
              <a:spcAft>
                <a:spcPct val="0"/>
              </a:spcAft>
              <a:defRPr>
                <a:solidFill>
                  <a:schemeClr val="tx1"/>
                </a:solidFill>
                <a:latin typeface="Arial" charset="0"/>
              </a:defRPr>
            </a:lvl6pPr>
            <a:lvl7pPr marL="2971800" indent="-228600" defTabSz="976313" eaLnBrk="0" fontAlgn="base" hangingPunct="0">
              <a:spcBef>
                <a:spcPct val="0"/>
              </a:spcBef>
              <a:spcAft>
                <a:spcPct val="0"/>
              </a:spcAft>
              <a:defRPr>
                <a:solidFill>
                  <a:schemeClr val="tx1"/>
                </a:solidFill>
                <a:latin typeface="Arial" charset="0"/>
              </a:defRPr>
            </a:lvl7pPr>
            <a:lvl8pPr marL="3429000" indent="-228600" defTabSz="976313" eaLnBrk="0" fontAlgn="base" hangingPunct="0">
              <a:spcBef>
                <a:spcPct val="0"/>
              </a:spcBef>
              <a:spcAft>
                <a:spcPct val="0"/>
              </a:spcAft>
              <a:defRPr>
                <a:solidFill>
                  <a:schemeClr val="tx1"/>
                </a:solidFill>
                <a:latin typeface="Arial" charset="0"/>
              </a:defRPr>
            </a:lvl8pPr>
            <a:lvl9pPr marL="3886200" indent="-228600" defTabSz="976313"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US" altLang="en-US" sz="1000" dirty="0" smtClean="0">
                <a:latin typeface="Wingdings" pitchFamily="2" charset="2"/>
              </a:rPr>
              <a:t>w</a:t>
            </a:r>
            <a:r>
              <a:rPr lang="en-US" altLang="en-US" sz="1000" dirty="0" smtClean="0">
                <a:latin typeface="Franklin Gothic Book" pitchFamily="34" charset="0"/>
              </a:rPr>
              <a:t> </a:t>
            </a:r>
            <a:fld id="{B1B2F13A-DACA-4769-9DD6-D3190B733CB4}" type="slidenum">
              <a:rPr lang="en-US" altLang="en-US" sz="1000" smtClean="0">
                <a:latin typeface="Franklin Gothic Medium" pitchFamily="34" charset="0"/>
              </a:rPr>
              <a:pPr algn="r" eaLnBrk="1" hangingPunct="1">
                <a:spcBef>
                  <a:spcPct val="50000"/>
                </a:spcBef>
                <a:defRPr/>
              </a:pPr>
              <a:t>‹#›</a:t>
            </a:fld>
            <a:r>
              <a:rPr lang="en-US" altLang="en-US" sz="1000" dirty="0" smtClean="0">
                <a:latin typeface="Franklin Gothic Medium" pitchFamily="34" charset="0"/>
              </a:rPr>
              <a:t> </a:t>
            </a:r>
          </a:p>
        </p:txBody>
      </p:sp>
      <p:pic>
        <p:nvPicPr>
          <p:cNvPr id="57351" name="Picture 9" descr="Calafco_gif"/>
          <p:cNvPicPr>
            <a:picLocks noChangeAspect="1" noChangeArrowheads="1"/>
          </p:cNvPicPr>
          <p:nvPr/>
        </p:nvPicPr>
        <p:blipFill>
          <a:blip r:embed="rId2" cstate="print"/>
          <a:srcRect/>
          <a:stretch>
            <a:fillRect/>
          </a:stretch>
        </p:blipFill>
        <p:spPr bwMode="auto">
          <a:xfrm>
            <a:off x="487363" y="8875713"/>
            <a:ext cx="749300" cy="712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6499" tIns="48250" rIns="96499" bIns="48250" numCol="1" anchor="t" anchorCtr="0" compatLnSpc="1">
            <a:prstTxWarp prst="textNoShape">
              <a:avLst/>
            </a:prstTxWarp>
          </a:bodyPr>
          <a:lstStyle>
            <a:lvl1pPr defTabSz="964304" eaLnBrk="1" hangingPunct="1">
              <a:defRPr sz="1300">
                <a:latin typeface="Arial" charset="0"/>
              </a:defRPr>
            </a:lvl1pPr>
          </a:lstStyle>
          <a:p>
            <a:pPr>
              <a:defRPr/>
            </a:pPr>
            <a:endParaRPr lang="en-US"/>
          </a:p>
        </p:txBody>
      </p:sp>
      <p:sp>
        <p:nvSpPr>
          <p:cNvPr id="25603" name="Rectangle 3"/>
          <p:cNvSpPr>
            <a:spLocks noGrp="1" noChangeArrowheads="1"/>
          </p:cNvSpPr>
          <p:nvPr>
            <p:ph type="dt" idx="1"/>
          </p:nvPr>
        </p:nvSpPr>
        <p:spPr bwMode="auto">
          <a:xfrm>
            <a:off x="4137025" y="0"/>
            <a:ext cx="3163888" cy="479425"/>
          </a:xfrm>
          <a:prstGeom prst="rect">
            <a:avLst/>
          </a:prstGeom>
          <a:noFill/>
          <a:ln w="9525">
            <a:noFill/>
            <a:miter lim="800000"/>
            <a:headEnd/>
            <a:tailEnd/>
          </a:ln>
          <a:effectLst/>
        </p:spPr>
        <p:txBody>
          <a:bodyPr vert="horz" wrap="square" lIns="96499" tIns="48250" rIns="96499" bIns="48250" numCol="1" anchor="t" anchorCtr="0" compatLnSpc="1">
            <a:prstTxWarp prst="textNoShape">
              <a:avLst/>
            </a:prstTxWarp>
          </a:bodyPr>
          <a:lstStyle>
            <a:lvl1pPr algn="r" defTabSz="964304" eaLnBrk="1" hangingPunct="1">
              <a:defRPr sz="1300">
                <a:latin typeface="Arial"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255713" y="720725"/>
            <a:ext cx="4792662" cy="35941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730250" y="4554538"/>
            <a:ext cx="5842000" cy="4314825"/>
          </a:xfrm>
          <a:prstGeom prst="rect">
            <a:avLst/>
          </a:prstGeom>
          <a:noFill/>
          <a:ln w="9525">
            <a:noFill/>
            <a:miter lim="800000"/>
            <a:headEnd/>
            <a:tailEnd/>
          </a:ln>
          <a:effectLst/>
        </p:spPr>
        <p:txBody>
          <a:bodyPr vert="horz" wrap="square" lIns="96499" tIns="48250" rIns="96499" bIns="482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9107488"/>
            <a:ext cx="3163888" cy="479425"/>
          </a:xfrm>
          <a:prstGeom prst="rect">
            <a:avLst/>
          </a:prstGeom>
          <a:noFill/>
          <a:ln w="9525">
            <a:noFill/>
            <a:miter lim="800000"/>
            <a:headEnd/>
            <a:tailEnd/>
          </a:ln>
          <a:effectLst/>
        </p:spPr>
        <p:txBody>
          <a:bodyPr vert="horz" wrap="square" lIns="96499" tIns="48250" rIns="96499" bIns="48250" numCol="1" anchor="b" anchorCtr="0" compatLnSpc="1">
            <a:prstTxWarp prst="textNoShape">
              <a:avLst/>
            </a:prstTxWarp>
          </a:bodyPr>
          <a:lstStyle>
            <a:lvl1pPr defTabSz="964304" eaLnBrk="1" hangingPunct="1">
              <a:defRPr sz="1300">
                <a:latin typeface="Arial" charset="0"/>
              </a:defRPr>
            </a:lvl1pPr>
          </a:lstStyle>
          <a:p>
            <a:pPr>
              <a:defRPr/>
            </a:pPr>
            <a:endParaRPr lang="en-US"/>
          </a:p>
        </p:txBody>
      </p:sp>
      <p:sp>
        <p:nvSpPr>
          <p:cNvPr id="25607" name="Rectangle 7"/>
          <p:cNvSpPr>
            <a:spLocks noGrp="1" noChangeArrowheads="1"/>
          </p:cNvSpPr>
          <p:nvPr>
            <p:ph type="sldNum" sz="quarter" idx="5"/>
          </p:nvPr>
        </p:nvSpPr>
        <p:spPr bwMode="auto">
          <a:xfrm>
            <a:off x="4137025" y="9107488"/>
            <a:ext cx="3163888" cy="479425"/>
          </a:xfrm>
          <a:prstGeom prst="rect">
            <a:avLst/>
          </a:prstGeom>
          <a:noFill/>
          <a:ln w="9525">
            <a:noFill/>
            <a:miter lim="800000"/>
            <a:headEnd/>
            <a:tailEnd/>
          </a:ln>
          <a:effectLst/>
        </p:spPr>
        <p:txBody>
          <a:bodyPr vert="horz" wrap="square" lIns="96499" tIns="48250" rIns="96499" bIns="48250" numCol="1" anchor="b" anchorCtr="0" compatLnSpc="1">
            <a:prstTxWarp prst="textNoShape">
              <a:avLst/>
            </a:prstTxWarp>
          </a:bodyPr>
          <a:lstStyle>
            <a:lvl1pPr algn="r" defTabSz="963613" eaLnBrk="1" hangingPunct="1">
              <a:defRPr sz="1300"/>
            </a:lvl1pPr>
          </a:lstStyle>
          <a:p>
            <a:pPr>
              <a:defRPr/>
            </a:pPr>
            <a:fld id="{D0DD2DE0-2058-4030-96C5-1373C3D7479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AADE45F-35A2-4B3C-93CC-FBA91FD70214}" type="slidenum">
              <a:rPr lang="en-US" altLang="en-US" smtClean="0"/>
              <a:pPr/>
              <a:t>1</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DE97784-3657-4689-A807-328444BB42F1}" type="slidenum">
              <a:rPr lang="en-US" altLang="en-US" smtClean="0"/>
              <a:pPr/>
              <a:t>15</a:t>
            </a:fld>
            <a:endParaRPr lang="en-US" altLang="en-US" smtClean="0"/>
          </a:p>
        </p:txBody>
      </p:sp>
      <p:sp>
        <p:nvSpPr>
          <p:cNvPr id="47107" name="Rectangle 2"/>
          <p:cNvSpPr>
            <a:spLocks noGrp="1" noRot="1" noChangeAspect="1" noChangeArrowheads="1" noTextEdit="1"/>
          </p:cNvSpPr>
          <p:nvPr>
            <p:ph type="sldImg"/>
          </p:nvPr>
        </p:nvSpPr>
        <p:spPr>
          <a:xfrm>
            <a:off x="1257300" y="720725"/>
            <a:ext cx="4792663" cy="3594100"/>
          </a:xfrm>
          <a:ln/>
        </p:spPr>
      </p:sp>
      <p:sp>
        <p:nvSpPr>
          <p:cNvPr id="47108" name="Rectangle 3"/>
          <p:cNvSpPr>
            <a:spLocks noGrp="1" noChangeArrowheads="1"/>
          </p:cNvSpPr>
          <p:nvPr>
            <p:ph type="body" idx="1"/>
          </p:nvPr>
        </p:nvSpPr>
        <p:spPr>
          <a:xfrm>
            <a:off x="973138" y="4554538"/>
            <a:ext cx="5356225" cy="4314825"/>
          </a:xfrm>
          <a:noFill/>
          <a:ln/>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626591B9-5B41-4AE9-BA02-A9230048CA9A}" type="slidenum">
              <a:rPr lang="en-US" altLang="en-US" smtClean="0"/>
              <a:pPr/>
              <a:t>16</a:t>
            </a:fld>
            <a:endParaRPr lang="en-US" altLang="en-US" smtClean="0"/>
          </a:p>
        </p:txBody>
      </p:sp>
      <p:sp>
        <p:nvSpPr>
          <p:cNvPr id="41987" name="Rectangle 2"/>
          <p:cNvSpPr>
            <a:spLocks noGrp="1" noRot="1" noChangeAspect="1" noChangeArrowheads="1" noTextEdit="1"/>
          </p:cNvSpPr>
          <p:nvPr>
            <p:ph type="sldImg"/>
          </p:nvPr>
        </p:nvSpPr>
        <p:spPr>
          <a:xfrm>
            <a:off x="1257300" y="720725"/>
            <a:ext cx="4792663" cy="3594100"/>
          </a:xfrm>
          <a:ln/>
        </p:spPr>
      </p:sp>
      <p:sp>
        <p:nvSpPr>
          <p:cNvPr id="41988" name="Rectangle 3"/>
          <p:cNvSpPr>
            <a:spLocks noGrp="1" noChangeArrowheads="1"/>
          </p:cNvSpPr>
          <p:nvPr>
            <p:ph type="body" idx="1"/>
          </p:nvPr>
        </p:nvSpPr>
        <p:spPr>
          <a:xfrm>
            <a:off x="973138" y="4554538"/>
            <a:ext cx="5356225" cy="4314825"/>
          </a:xfrm>
          <a:noFill/>
          <a:ln/>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E6F9F42-E38F-4FD1-969B-20D50F1F856B}" type="slidenum">
              <a:rPr lang="en-US" altLang="en-US" smtClean="0"/>
              <a:pPr/>
              <a:t>17</a:t>
            </a:fld>
            <a:endParaRPr lang="en-US" altLang="en-US" smtClean="0"/>
          </a:p>
        </p:txBody>
      </p:sp>
      <p:sp>
        <p:nvSpPr>
          <p:cNvPr id="54275" name="Rectangle 7"/>
          <p:cNvSpPr txBox="1">
            <a:spLocks noGrp="1" noChangeArrowheads="1"/>
          </p:cNvSpPr>
          <p:nvPr/>
        </p:nvSpPr>
        <p:spPr bwMode="auto">
          <a:xfrm>
            <a:off x="4137025" y="9107488"/>
            <a:ext cx="3163888" cy="479425"/>
          </a:xfrm>
          <a:prstGeom prst="rect">
            <a:avLst/>
          </a:prstGeom>
          <a:noFill/>
          <a:ln w="9525">
            <a:noFill/>
            <a:miter lim="800000"/>
            <a:headEnd/>
            <a:tailEnd/>
          </a:ln>
        </p:spPr>
        <p:txBody>
          <a:bodyPr lIns="96499" tIns="48250" rIns="96499" bIns="48250" anchor="b"/>
          <a:lstStyle/>
          <a:p>
            <a:pPr algn="r" defTabSz="922338" eaLnBrk="1" hangingPunct="1"/>
            <a:fld id="{33C8010C-2ADF-4B16-9758-DEC10A52B09C}" type="slidenum">
              <a:rPr lang="en-US" altLang="en-US" sz="1300"/>
              <a:pPr algn="r" defTabSz="922338" eaLnBrk="1" hangingPunct="1"/>
              <a:t>17</a:t>
            </a:fld>
            <a:endParaRPr lang="en-US" altLang="en-US" sz="1300"/>
          </a:p>
        </p:txBody>
      </p:sp>
      <p:sp>
        <p:nvSpPr>
          <p:cNvPr id="54276" name="Rectangle 2"/>
          <p:cNvSpPr>
            <a:spLocks noGrp="1" noRot="1" noChangeAspect="1" noChangeArrowheads="1" noTextEdit="1"/>
          </p:cNvSpPr>
          <p:nvPr>
            <p:ph type="sldImg"/>
          </p:nvPr>
        </p:nvSpPr>
        <p:spPr>
          <a:xfrm>
            <a:off x="1257300" y="720725"/>
            <a:ext cx="4792663" cy="3594100"/>
          </a:xfrm>
          <a:ln/>
        </p:spPr>
      </p:sp>
      <p:sp>
        <p:nvSpPr>
          <p:cNvPr id="54277" name="Rectangle 3"/>
          <p:cNvSpPr>
            <a:spLocks noGrp="1" noChangeArrowheads="1"/>
          </p:cNvSpPr>
          <p:nvPr>
            <p:ph type="body" idx="1"/>
          </p:nvPr>
        </p:nvSpPr>
        <p:spPr>
          <a:xfrm>
            <a:off x="973138" y="4554538"/>
            <a:ext cx="5356225" cy="4314825"/>
          </a:xfrm>
          <a:noFill/>
          <a:ln/>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6345722-B90F-4E3F-BF2D-E319964E8AC7}" type="slidenum">
              <a:rPr lang="en-US" altLang="en-US" smtClean="0"/>
              <a:pPr/>
              <a:t>18</a:t>
            </a:fld>
            <a:endParaRPr lang="en-US" altLang="en-US" smtClean="0"/>
          </a:p>
        </p:txBody>
      </p:sp>
      <p:sp>
        <p:nvSpPr>
          <p:cNvPr id="52227" name="Rectangle 2"/>
          <p:cNvSpPr>
            <a:spLocks noGrp="1" noRot="1" noChangeAspect="1" noChangeArrowheads="1" noTextEdit="1"/>
          </p:cNvSpPr>
          <p:nvPr>
            <p:ph type="sldImg"/>
          </p:nvPr>
        </p:nvSpPr>
        <p:spPr>
          <a:xfrm>
            <a:off x="1257300" y="720725"/>
            <a:ext cx="4792663" cy="3594100"/>
          </a:xfrm>
          <a:ln/>
        </p:spPr>
      </p:sp>
      <p:sp>
        <p:nvSpPr>
          <p:cNvPr id="52228" name="Rectangle 3"/>
          <p:cNvSpPr>
            <a:spLocks noGrp="1" noChangeArrowheads="1"/>
          </p:cNvSpPr>
          <p:nvPr>
            <p:ph type="body" idx="1"/>
          </p:nvPr>
        </p:nvSpPr>
        <p:spPr>
          <a:xfrm>
            <a:off x="973138" y="4554538"/>
            <a:ext cx="5356225" cy="4314825"/>
          </a:xfrm>
          <a:noFill/>
          <a:ln/>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EBDB48FF-5D34-440E-B938-67840FDF4E4E}"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EC6688-00B7-4D25-8118-E4DFC41301A8}" type="slidenum">
              <a:rPr lang="en-US" smtClean="0"/>
              <a:pPr>
                <a:defRPr/>
              </a:pPr>
              <a:t>‹#›</a:t>
            </a:fld>
            <a:endParaRPr lang="en-US"/>
          </a:p>
        </p:txBody>
      </p:sp>
    </p:spTree>
    <p:extLst>
      <p:ext uri="{BB962C8B-B14F-4D97-AF65-F5344CB8AC3E}">
        <p14:creationId xmlns:p14="http://schemas.microsoft.com/office/powerpoint/2010/main" val="311380678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E27FB6F-D480-44A7-B19D-3FD9E50A2260}"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814C78-83E4-4D8C-954F-37E877B002F6}" type="slidenum">
              <a:rPr lang="en-US" smtClean="0"/>
              <a:pPr>
                <a:defRPr/>
              </a:pPr>
              <a:t>‹#›</a:t>
            </a:fld>
            <a:endParaRPr lang="en-US"/>
          </a:p>
        </p:txBody>
      </p:sp>
    </p:spTree>
    <p:extLst>
      <p:ext uri="{BB962C8B-B14F-4D97-AF65-F5344CB8AC3E}">
        <p14:creationId xmlns:p14="http://schemas.microsoft.com/office/powerpoint/2010/main" val="1140987502"/>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CCC5E48-D753-4E43-A368-D3ED6359E789}"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7EEBCD-C78A-4E41-BF42-B69A599BEC0A}" type="slidenum">
              <a:rPr lang="en-US" smtClean="0"/>
              <a:pPr>
                <a:defRPr/>
              </a:pPr>
              <a:t>‹#›</a:t>
            </a:fld>
            <a:endParaRPr lang="en-US"/>
          </a:p>
        </p:txBody>
      </p:sp>
    </p:spTree>
    <p:extLst>
      <p:ext uri="{BB962C8B-B14F-4D97-AF65-F5344CB8AC3E}">
        <p14:creationId xmlns:p14="http://schemas.microsoft.com/office/powerpoint/2010/main" val="144895393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10B58DC-A2F1-4FF6-B25D-87B5BF7A405A}"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E347E9-BB93-4DE5-AF65-BC48E8C2DF18}" type="slidenum">
              <a:rPr lang="en-US" smtClean="0"/>
              <a:pPr>
                <a:defRPr/>
              </a:pPr>
              <a:t>‹#›</a:t>
            </a:fld>
            <a:endParaRPr lang="en-US"/>
          </a:p>
        </p:txBody>
      </p:sp>
    </p:spTree>
    <p:extLst>
      <p:ext uri="{BB962C8B-B14F-4D97-AF65-F5344CB8AC3E}">
        <p14:creationId xmlns:p14="http://schemas.microsoft.com/office/powerpoint/2010/main" val="21016665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619B4185-B7CD-4A09-8A1F-690767061A07}" type="datetimeFigureOut">
              <a:rPr lang="en-US" smtClean="0"/>
              <a:pPr>
                <a:defRPr/>
              </a:pPr>
              <a:t>12/1/2021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347275B-2B53-4340-B651-7B93E2A341FC}" type="slidenum">
              <a:rPr lang="en-US" smtClean="0"/>
              <a:pPr>
                <a:defRPr/>
              </a:pPr>
              <a:t>‹#›</a:t>
            </a:fld>
            <a:endParaRPr lang="en-US"/>
          </a:p>
        </p:txBody>
      </p:sp>
    </p:spTree>
    <p:extLst>
      <p:ext uri="{BB962C8B-B14F-4D97-AF65-F5344CB8AC3E}">
        <p14:creationId xmlns:p14="http://schemas.microsoft.com/office/powerpoint/2010/main" val="159417468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0A384547-5F64-4425-BB58-41970D1D0EF0}" type="datetimeFigureOut">
              <a:rPr lang="en-US" smtClean="0"/>
              <a:pPr>
                <a:defRPr/>
              </a:pPr>
              <a:t>12/1/2021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80F8085-DB9C-4BE9-851C-D8C100F294BF}" type="slidenum">
              <a:rPr lang="en-US" smtClean="0"/>
              <a:pPr>
                <a:defRPr/>
              </a:pPr>
              <a:t>‹#›</a:t>
            </a:fld>
            <a:endParaRPr lang="en-US"/>
          </a:p>
        </p:txBody>
      </p:sp>
    </p:spTree>
    <p:extLst>
      <p:ext uri="{BB962C8B-B14F-4D97-AF65-F5344CB8AC3E}">
        <p14:creationId xmlns:p14="http://schemas.microsoft.com/office/powerpoint/2010/main" val="106488187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41DC9BE9-1263-4607-9D49-5D1AC275216A}" type="datetimeFigureOut">
              <a:rPr lang="en-US" smtClean="0"/>
              <a:pPr>
                <a:defRPr/>
              </a:pPr>
              <a:t>12/1/2021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16B27C4-7871-4577-9000-240785235F62}" type="slidenum">
              <a:rPr lang="en-US" smtClean="0"/>
              <a:pPr>
                <a:defRPr/>
              </a:pPr>
              <a:t>‹#›</a:t>
            </a:fld>
            <a:endParaRPr lang="en-US"/>
          </a:p>
        </p:txBody>
      </p:sp>
    </p:spTree>
    <p:extLst>
      <p:ext uri="{BB962C8B-B14F-4D97-AF65-F5344CB8AC3E}">
        <p14:creationId xmlns:p14="http://schemas.microsoft.com/office/powerpoint/2010/main" val="240393635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AF49832-A226-477F-B2B6-F09044EE25E0}" type="datetimeFigureOut">
              <a:rPr lang="en-US" smtClean="0"/>
              <a:pPr>
                <a:defRPr/>
              </a:pPr>
              <a:t>12/1/2021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81775E-6AF7-4224-AC66-A78BB171A014}" type="slidenum">
              <a:rPr lang="en-US" smtClean="0"/>
              <a:pPr>
                <a:defRPr/>
              </a:pPr>
              <a:t>‹#›</a:t>
            </a:fld>
            <a:endParaRPr lang="en-US"/>
          </a:p>
        </p:txBody>
      </p:sp>
    </p:spTree>
    <p:extLst>
      <p:ext uri="{BB962C8B-B14F-4D97-AF65-F5344CB8AC3E}">
        <p14:creationId xmlns:p14="http://schemas.microsoft.com/office/powerpoint/2010/main" val="306313077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AF96691-F188-4772-BC45-5B05AC4B9D34}" type="datetimeFigureOut">
              <a:rPr lang="en-US" smtClean="0"/>
              <a:pPr>
                <a:defRPr/>
              </a:pPr>
              <a:t>12/1/2021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7FEBFE6-62E2-43D4-A3B6-DF4FA7B4BB97}" type="slidenum">
              <a:rPr lang="en-US" smtClean="0"/>
              <a:pPr>
                <a:defRPr/>
              </a:pPr>
              <a:t>‹#›</a:t>
            </a:fld>
            <a:endParaRPr lang="en-US"/>
          </a:p>
        </p:txBody>
      </p:sp>
    </p:spTree>
    <p:extLst>
      <p:ext uri="{BB962C8B-B14F-4D97-AF65-F5344CB8AC3E}">
        <p14:creationId xmlns:p14="http://schemas.microsoft.com/office/powerpoint/2010/main" val="1119277724"/>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BA3A7200-CC56-4C33-888A-7F351D6D8B69}" type="datetimeFigureOut">
              <a:rPr lang="en-US" smtClean="0"/>
              <a:pPr>
                <a:defRPr/>
              </a:pPr>
              <a:t>12/1/2021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F78EA8-9250-4BBE-B7FD-0C4244F63D00}" type="slidenum">
              <a:rPr lang="en-US" smtClean="0"/>
              <a:pPr>
                <a:defRPr/>
              </a:pPr>
              <a:t>‹#›</a:t>
            </a:fld>
            <a:endParaRPr lang="en-US"/>
          </a:p>
        </p:txBody>
      </p:sp>
    </p:spTree>
    <p:extLst>
      <p:ext uri="{BB962C8B-B14F-4D97-AF65-F5344CB8AC3E}">
        <p14:creationId xmlns:p14="http://schemas.microsoft.com/office/powerpoint/2010/main" val="172770692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70078CA-7AAC-4C2D-BB47-6BD0043A2F81}" type="datetimeFigureOut">
              <a:rPr lang="en-US" smtClean="0"/>
              <a:pPr>
                <a:defRPr/>
              </a:pPr>
              <a:t>12/1/2021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A4A3F79-EB61-4D19-B2F5-81163E2E2B10}" type="slidenum">
              <a:rPr lang="en-US" smtClean="0"/>
              <a:pPr>
                <a:defRPr/>
              </a:pPr>
              <a:t>‹#›</a:t>
            </a:fld>
            <a:endParaRPr lang="en-US"/>
          </a:p>
        </p:txBody>
      </p:sp>
    </p:spTree>
    <p:extLst>
      <p:ext uri="{BB962C8B-B14F-4D97-AF65-F5344CB8AC3E}">
        <p14:creationId xmlns:p14="http://schemas.microsoft.com/office/powerpoint/2010/main" val="352141239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68BA341A-88D7-472C-B8E8-B97BBA0FCD9F}" type="datetimeFigureOut">
              <a:rPr lang="en-US" smtClean="0"/>
              <a:pPr>
                <a:defRPr/>
              </a:pPr>
              <a:t>12/1/2021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A648801-4F0A-4028-AB10-57476D98BADD}" type="slidenum">
              <a:rPr lang="en-US" smtClean="0"/>
              <a:pPr>
                <a:defRPr/>
              </a:pPr>
              <a:t>‹#›</a:t>
            </a:fld>
            <a:endParaRPr lang="en-US"/>
          </a:p>
        </p:txBody>
      </p:sp>
      <p:pic>
        <p:nvPicPr>
          <p:cNvPr id="7" name="Picture 7" descr="Sacramento_Skyline"/>
          <p:cNvPicPr>
            <a:picLocks noChangeAspect="1" noChangeArrowheads="1"/>
          </p:cNvPicPr>
          <p:nvPr userDrawn="1"/>
        </p:nvPicPr>
        <p:blipFill>
          <a:blip r:embed="rId13" cstate="print"/>
          <a:srcRect l="37985" r="51082"/>
          <a:stretch>
            <a:fillRect/>
          </a:stretch>
        </p:blipFill>
        <p:spPr bwMode="auto">
          <a:xfrm>
            <a:off x="8039100" y="0"/>
            <a:ext cx="1104900" cy="6629400"/>
          </a:xfrm>
          <a:prstGeom prst="rect">
            <a:avLst/>
          </a:prstGeom>
          <a:noFill/>
          <a:ln w="9525">
            <a:noFill/>
            <a:miter lim="800000"/>
            <a:headEnd/>
            <a:tailEnd/>
          </a:ln>
        </p:spPr>
      </p:pic>
      <p:sp>
        <p:nvSpPr>
          <p:cNvPr id="8" name="Rectangle 8"/>
          <p:cNvSpPr>
            <a:spLocks noChangeArrowheads="1"/>
          </p:cNvSpPr>
          <p:nvPr userDrawn="1"/>
        </p:nvSpPr>
        <p:spPr bwMode="auto">
          <a:xfrm>
            <a:off x="0" y="6629400"/>
            <a:ext cx="9144000" cy="228600"/>
          </a:xfrm>
          <a:prstGeom prst="rect">
            <a:avLst/>
          </a:prstGeom>
          <a:solidFill>
            <a:srgbClr val="B29002"/>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dirty="0" smtClean="0"/>
          </a:p>
        </p:txBody>
      </p:sp>
      <p:sp>
        <p:nvSpPr>
          <p:cNvPr id="9" name="Text Box 9"/>
          <p:cNvSpPr txBox="1">
            <a:spLocks noChangeArrowheads="1"/>
          </p:cNvSpPr>
          <p:nvPr userDrawn="1"/>
        </p:nvSpPr>
        <p:spPr bwMode="auto">
          <a:xfrm>
            <a:off x="228600" y="6602413"/>
            <a:ext cx="4119563" cy="274637"/>
          </a:xfrm>
          <a:prstGeom prst="rect">
            <a:avLst/>
          </a:prstGeom>
          <a:no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200" dirty="0" smtClean="0">
                <a:solidFill>
                  <a:schemeClr val="bg1"/>
                </a:solidFill>
                <a:latin typeface="Gill Sans MT" pitchFamily="34" charset="0"/>
              </a:rPr>
              <a:t>California Association of Local Agency Formation Commissions</a:t>
            </a:r>
          </a:p>
        </p:txBody>
      </p:sp>
    </p:spTree>
    <p:extLst>
      <p:ext uri="{BB962C8B-B14F-4D97-AF65-F5344CB8AC3E}">
        <p14:creationId xmlns:p14="http://schemas.microsoft.com/office/powerpoint/2010/main" val="417187901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fade/>
  </p:transition>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711489" y="338137"/>
            <a:ext cx="8108950" cy="5691188"/>
          </a:xfrm>
        </p:spPr>
        <p:txBody>
          <a:bodyPr>
            <a:normAutofit/>
          </a:bodyPr>
          <a:lstStyle/>
          <a:p>
            <a:pPr fontAlgn="auto">
              <a:lnSpc>
                <a:spcPct val="80000"/>
              </a:lnSpc>
              <a:spcAft>
                <a:spcPts val="0"/>
              </a:spcAft>
              <a:buFont typeface="Wingdings 2"/>
              <a:buNone/>
              <a:defRPr/>
            </a:pPr>
            <a:endParaRPr lang="en-US" altLang="en-US" sz="2000" dirty="0" smtClean="0">
              <a:latin typeface="Arial Black" panose="020B0A04020102020204" pitchFamily="34" charset="0"/>
            </a:endParaRPr>
          </a:p>
          <a:p>
            <a:pPr fontAlgn="auto">
              <a:lnSpc>
                <a:spcPct val="80000"/>
              </a:lnSpc>
              <a:spcAft>
                <a:spcPts val="0"/>
              </a:spcAft>
              <a:buFont typeface="Wingdings 2"/>
              <a:buNone/>
              <a:defRPr/>
            </a:pPr>
            <a:r>
              <a:rPr lang="en-US" altLang="en-US" sz="2000" dirty="0" smtClean="0">
                <a:latin typeface="Arial Black" panose="020B0A04020102020204" pitchFamily="34" charset="0"/>
              </a:rPr>
              <a:t>Butte Local Agency Formation Commission</a:t>
            </a:r>
          </a:p>
          <a:p>
            <a:pPr algn="l"/>
            <a:endParaRPr lang="en-US" b="1" dirty="0" smtClean="0"/>
          </a:p>
          <a:p>
            <a:pPr algn="l"/>
            <a:endParaRPr lang="en-US" b="1" dirty="0"/>
          </a:p>
          <a:p>
            <a:pPr algn="l"/>
            <a:endParaRPr lang="en-US" b="1" dirty="0" smtClean="0"/>
          </a:p>
          <a:p>
            <a:pPr marL="1371600" indent="-1371600" algn="l"/>
            <a:endParaRPr lang="en-US" sz="2000" b="1" dirty="0" smtClean="0"/>
          </a:p>
          <a:p>
            <a:pPr marL="1371600" indent="-1371600" algn="l"/>
            <a:endParaRPr lang="en-US" sz="2000" b="1" dirty="0" smtClean="0"/>
          </a:p>
          <a:p>
            <a:pPr marL="1371600" indent="-1371600" algn="l"/>
            <a:endParaRPr lang="en-US" sz="2000" b="1" dirty="0" smtClean="0">
              <a:latin typeface="Arial Narrow" panose="020B0606020202030204" pitchFamily="34" charset="0"/>
            </a:endParaRPr>
          </a:p>
          <a:p>
            <a:pPr marL="1371600" indent="-1371600" algn="l"/>
            <a:r>
              <a:rPr lang="en-US" sz="2000" b="1" dirty="0" smtClean="0">
                <a:latin typeface="Arial Narrow" panose="020B0606020202030204" pitchFamily="34" charset="0"/>
              </a:rPr>
              <a:t>TO</a:t>
            </a:r>
            <a:r>
              <a:rPr lang="en-US" sz="2000" b="1" dirty="0">
                <a:latin typeface="Arial Narrow" panose="020B0606020202030204" pitchFamily="34" charset="0"/>
              </a:rPr>
              <a:t>:</a:t>
            </a:r>
            <a:r>
              <a:rPr lang="en-US" sz="2000" dirty="0">
                <a:latin typeface="Arial Narrow" panose="020B0606020202030204" pitchFamily="34" charset="0"/>
              </a:rPr>
              <a:t>	</a:t>
            </a:r>
            <a:r>
              <a:rPr lang="en-US" sz="2000" dirty="0" smtClean="0">
                <a:latin typeface="Arial Narrow" panose="020B0606020202030204" pitchFamily="34" charset="0"/>
              </a:rPr>
              <a:t>Local </a:t>
            </a:r>
            <a:r>
              <a:rPr lang="en-US" sz="2000" dirty="0">
                <a:latin typeface="Arial Narrow" panose="020B0606020202030204" pitchFamily="34" charset="0"/>
              </a:rPr>
              <a:t>Agency Formation Commission</a:t>
            </a:r>
          </a:p>
          <a:p>
            <a:pPr marL="1371600" indent="-1371600" algn="l"/>
            <a:r>
              <a:rPr lang="en-US" sz="2000" b="1" dirty="0">
                <a:latin typeface="Arial Narrow" panose="020B0606020202030204" pitchFamily="34" charset="0"/>
              </a:rPr>
              <a:t>FROM:</a:t>
            </a:r>
            <a:r>
              <a:rPr lang="en-US" sz="2000" dirty="0">
                <a:latin typeface="Arial Narrow" panose="020B0606020202030204" pitchFamily="34" charset="0"/>
              </a:rPr>
              <a:t>	</a:t>
            </a:r>
            <a:r>
              <a:rPr lang="en-US" sz="2000" dirty="0" smtClean="0">
                <a:latin typeface="Arial Narrow" panose="020B0606020202030204" pitchFamily="34" charset="0"/>
              </a:rPr>
              <a:t>Stephen </a:t>
            </a:r>
            <a:r>
              <a:rPr lang="en-US" sz="2000" dirty="0">
                <a:latin typeface="Arial Narrow" panose="020B0606020202030204" pitchFamily="34" charset="0"/>
              </a:rPr>
              <a:t>Lucas, Executive Officer</a:t>
            </a:r>
          </a:p>
          <a:p>
            <a:pPr marL="1371600" indent="-1371600" algn="l"/>
            <a:r>
              <a:rPr lang="en-US" sz="2000" b="1" dirty="0">
                <a:latin typeface="Arial Narrow" panose="020B0606020202030204" pitchFamily="34" charset="0"/>
              </a:rPr>
              <a:t>SUBJECT:	</a:t>
            </a:r>
            <a:r>
              <a:rPr lang="en-US" sz="2000" b="1" dirty="0">
                <a:solidFill>
                  <a:srgbClr val="0070C0"/>
                </a:solidFill>
                <a:latin typeface="Arial Narrow" panose="020B0606020202030204" pitchFamily="34" charset="0"/>
              </a:rPr>
              <a:t>LAFCO File No. 21-06 – Formation of Tuscan </a:t>
            </a:r>
            <a:r>
              <a:rPr lang="en-US" sz="2000" b="1" dirty="0" smtClean="0">
                <a:solidFill>
                  <a:srgbClr val="0070C0"/>
                </a:solidFill>
                <a:latin typeface="Arial Narrow" panose="020B0606020202030204" pitchFamily="34" charset="0"/>
              </a:rPr>
              <a:t>Water </a:t>
            </a:r>
            <a:r>
              <a:rPr lang="en-US" sz="2000" b="1" dirty="0">
                <a:solidFill>
                  <a:srgbClr val="0070C0"/>
                </a:solidFill>
                <a:latin typeface="Arial Narrow" panose="020B0606020202030204" pitchFamily="34" charset="0"/>
              </a:rPr>
              <a:t>District </a:t>
            </a:r>
            <a:endParaRPr lang="en-US" sz="2000" dirty="0">
              <a:solidFill>
                <a:srgbClr val="0070C0"/>
              </a:solidFill>
              <a:latin typeface="Arial Narrow" panose="020B0606020202030204" pitchFamily="34" charset="0"/>
            </a:endParaRPr>
          </a:p>
          <a:p>
            <a:pPr marL="1371600" indent="-1371600" algn="l"/>
            <a:r>
              <a:rPr lang="en-US" sz="2000" b="1" dirty="0" smtClean="0">
                <a:latin typeface="Arial Narrow" panose="020B0606020202030204" pitchFamily="34" charset="0"/>
              </a:rPr>
              <a:t>DATE</a:t>
            </a:r>
            <a:r>
              <a:rPr lang="en-US" sz="2000" dirty="0">
                <a:latin typeface="Arial Narrow" panose="020B0606020202030204" pitchFamily="34" charset="0"/>
              </a:rPr>
              <a:t>:	</a:t>
            </a:r>
            <a:r>
              <a:rPr lang="en-US" sz="2000" dirty="0" smtClean="0">
                <a:latin typeface="Arial Narrow" panose="020B0606020202030204" pitchFamily="34" charset="0"/>
              </a:rPr>
              <a:t>Meeting of December </a:t>
            </a:r>
            <a:r>
              <a:rPr lang="en-US" sz="2000" dirty="0">
                <a:latin typeface="Arial Narrow" panose="020B0606020202030204" pitchFamily="34" charset="0"/>
              </a:rPr>
              <a:t>2, 2021</a:t>
            </a:r>
          </a:p>
          <a:p>
            <a:pPr fontAlgn="auto">
              <a:spcAft>
                <a:spcPts val="0"/>
              </a:spcAft>
              <a:buFont typeface="Wingdings 2"/>
              <a:buNone/>
              <a:defRPr/>
            </a:pPr>
            <a:endParaRPr lang="en-US" sz="1600" b="1" dirty="0" smtClean="0"/>
          </a:p>
          <a:p>
            <a:pPr fontAlgn="auto">
              <a:spcAft>
                <a:spcPts val="0"/>
              </a:spcAft>
              <a:defRPr/>
            </a:pPr>
            <a:r>
              <a:rPr lang="en-US" sz="2400" b="1" i="1" u="sng" dirty="0">
                <a:latin typeface="Arial Narrow" panose="020B0606020202030204" pitchFamily="34" charset="0"/>
              </a:rPr>
              <a:t>Informational Meeting Only - No Action To Be </a:t>
            </a:r>
            <a:r>
              <a:rPr lang="en-US" sz="2400" b="1" i="1" u="sng" dirty="0" smtClean="0">
                <a:latin typeface="Arial Narrow" panose="020B0606020202030204" pitchFamily="34" charset="0"/>
              </a:rPr>
              <a:t>Taken</a:t>
            </a:r>
            <a:endParaRPr lang="en-US" sz="2400" b="1" dirty="0">
              <a:latin typeface="Arial Narrow" panose="020B0606020202030204" pitchFamily="34" charset="0"/>
            </a:endParaRPr>
          </a:p>
          <a:p>
            <a:pPr fontAlgn="auto">
              <a:spcAft>
                <a:spcPts val="0"/>
              </a:spcAft>
              <a:buFont typeface="Wingdings 2"/>
              <a:buNone/>
              <a:defRPr/>
            </a:pPr>
            <a:endParaRPr lang="en-US" altLang="en-US" sz="2000" dirty="0" smtClean="0">
              <a:solidFill>
                <a:srgbClr val="333300"/>
              </a:solidFill>
              <a:latin typeface="+mj-lt"/>
            </a:endParaRPr>
          </a:p>
        </p:txBody>
      </p:sp>
      <p:sp>
        <p:nvSpPr>
          <p:cNvPr id="7171" name="AutoShape 6" descr="data:image/jpeg;base64,/9j/4AAQSkZJRgABAQAAAQABAAD/2wCEAAkGBhMSERIUEhIWFRIVFB4XFhcYGRsaHRwWHBYaHxwgHBwbGyYgGCAvIRgZIDMkIygqMC0vGB4xNTAwNScrLCkBCQoKDgwOGg8PGjQlHyU0LDI1MjUpNCwpNSkrLC01LzUvKiwsMjUuLCwsNDUpLC81NSwsLCwsLC01LCk1LSwsLP/AABEIAHgAkAMBIgACEQEDEQH/xAAbAAEAAgMBAQAAAAAAAAAAAAAABQYDBAcCAf/EAEAQAAIBAwMBBAYHBAkFAAAAAAECAwAEEQUSITEGEyJBMlFhcYGRBxQjQlKhsTNicpIVFjRDU1RzgsEXJJOj0v/EABsBAQADAQEBAQAAAAAAAAAAAAABAgMEBgUH/8QALBEAAgEDAwIDCAMAAAAAAAAAAAECAxEhBBIxQWEF0fAiUXGBkaHB4RMUsf/aAAwDAQACEQMRAD8A7jSlKAUpSgFKV8JxyelAfaVWpu3MTMUs4pLyQHB7kDu1P70zERj4En2V5zqsv+UtVPkd9w49+O7T9avsfXALPSq1/RF/wG1NQT0Atox8gXJo2mamnKXsEn7stsV/OOX/AIptXvX38gWWlVj+sN7B/arEug6yWj96PeYmCyD4bqltG7Q290paCVXxww6Mp9TKcMh94FQ4NZBI0pSqgUpSgFKUoBSlKAUpWlrGrx20LzSnCIPLkkngKo82JIAHmSKlK+EDHrmvRWsYeQkljtjjUbnkc9FRerH9OpwKgDo0l1iTU3CRMwEdmrYTLHCiZhgzuTjw+j7D1rNolltkW7v2RbubwQxswxCh5EUefScjliOSeOgqA1C8a+klBLLbq43d4NhjwfDwM5bcN6EAsGVo3XBFbxjbj6+QLDc9rIYtsFnGsjgOqIvgQMiOyqOOdxRlGwEZVueKiNQu790dt6wb1ULIW7oZByrKshJGVlwV9cJz1AqX0js6clwDAHxk/wB43JJwCStupZmbYnOWPI6VOWukxRnKoNx6sfEx97Nlj86jdGPAKjqymeW2m+sor26qVCxu4MpYd74gvClV2DHOGata3e6XYqXiMTdbyDL4u6OMg96gP4iAo8gCDnI6HXiWFWGGAI9RGR+dQqnSwKfbdr7mNwlxb+KR8RjiLkZ3KpdiJSMx7SMbyzYxtrcl0201A96h7u4XPdzxMFl2ZIDZHLISDgOCCB0qRm7PqAe5YxZ+76UZ9hjJwB/DtPtqo3vZpll+zVkmbju+8KqyDnbBJjwqWWLep8QjjIUY62W15WATtjr81tItvqG3xnbDdKNscp8lcf3Mns9FvI+VWeqtoepw6hbyQTDvAVG/ftw4fcQQFY7PRJCN41AXPPNfdBvJLWcWNw5dSC1pMx5kjXrG585EGOfvLz1Bqko3+ILRSlKyApSlAKUpQCqqR9d1DB5t7Ajjye7Zc/Hu0I/3Seyp/V9RW3gmmb0Yo2c+5VJ/4xUd2K05obKISftpAZpj65ZTvf8ANsfAVpHCcgete0hnZJ45likiR1LOm9e7faW43KVI2AhgR0IOQaw9n9HG1JGB2qB3QYeInaAZZOBulYDJJ5AOOua3dVHePHB91vHJ/poRx8WKj2gNWwL+OQvHHMneAEYVlLKfXjPl7aXe2wIK1mlZdxuJM7m6BMYDsBgFeOBWbvJv8w/8sf8A8Vr2Mygd0Sokj8DKCD6PmB1weDz66zpOpJUMpYdQCCR7x1FflOp8T18K01vkrN4vxk+hGnBpYJPQ7l3jO9tzLIy5wBkBsDgcVIVDaLdIkZ3uq7ppMbiBnxnpk81JXF9HHjfIi56bmAz8zX6VpJSnQpyly4r/AA4Jcsz1gvbJZUKuOOoI4II6FT5EdQaLfRlC4kTYOrbhge85wKQX0bqXSRGQdWVgRx7QcV05IKzF2eD3SF2CTQtvLKMGRM8MmDiPceJMDLbQMhSMy3ajRPrUBVW2TIRJBJ+CZeUb3eR9YJFedQvI2QTwurmA5Yowb7M/tBwfw+LHrUVMA56dKu5PDBGdmta+tWySldr8rKn4JUJWRfgwPwxUpVZ0r7DUruD7lxGt2g/fB7uX9I2/3GrNUTVngClKVQClKUBWfpD8Vl3X+PPDCfc86BvyzW5ddsbSOVonmxIrBSAjnDEAgZCkeY8/OtTt3+ztD5C/t8/+UD9SK04NQmi1N4VTEc0u9lKOSV7lcyiXdtADKqd3jPn51vGKcfr+ARv0oanJDZX0kTEOWit9w4KoeWwR0z3hHxr32X7H2Gn20d+ud6W5d5d2QylMtx092Ksg0qO4S9hmQPG8uGU+oxoR7j5g1W4voXtFV0E9zsdduO8HC7g2B4eOQKhyjtUXf5deO/Qk5XoOv41GC7kDCSaZzMxGF2yHChT5gD9PZV27BSLJqWrSIQymRdrLyCMnoR1HFWPt7p2nx2EVvczLCsWGg8WGLIpAwACSPIkCudCbRpHaUz3iNI29mwwG4nPO1cV8fxXT/wBiEnslecdt4x32tNSXFu6NqcrGn9IOprPdXCZcrbBlhKrkCZpA0hc54HUZ/dFS3ba/F8+iuIfrBkt2zEG2l2DKGG77vKn5VbeyNhYdxNHaziZJcmXLgudwwcjAI+VfNO7E29rLayFpTHbZ7s7gdhZiW3jHK5PUY2+fHI59H49p4TWkknFxW2O7F/ZtnjblffkmVN23FVv9IVp9L094Ws7abdLJAXLfal2XBY4zwgx6t/HlUn2/7Ow2YsbKDdDaXdzmfxHB27FAJPQeLOOmQPVXQe1fYu21JEEwOUOY5EOGGeuDyCDgfIGo9foutDaNayGSRTJ3gdmzIHxjIbHq458q9Cpq8cvr8L5zzzn9mNyoTaDDp2uWMVllVnjIni3EjbyMkH19efw8V0CLXI7WzR52IWMmIkDPoFlz8kzWj2Y+jS1spTMhkkmxgPK24gezitXtHJiwflQGvG4JALATscKTG/i8ORhT08utRf8Akkvdhd+vx9IhmS51RZrrSrlFZQ7z27Kwww3RElWwTyGh9dXOqI4GzRcHO67LjxI/BgnPpRqFbrnIHnzzV7qKnT11ZApSlZAUpSgK59IUJOnzsoy0QWdffC6yfohqvdopo1voZlhaVphDLGy8t4WIITCFlTawLZIXJXyZiOgyxBlKsMqwII9YIwaoFjbZs2t5LY3c2nyGLujIYw8ON0TEHwvmPaAGB5DV0Unj11BbrK5H1iQKwZZEEikEEEqdj8j1fZ/OpSqX2e1J7m3E8VqkUcL5gERJEkZX7QKDGmOpA4wWUe+rhb3CuquhyrDII8waynGzBzDtFe6bDqUjrby6hqDY+yH2ixEDyyCE93OPZX3+sGoxZZ9IZYXfwoJkyrN1ABGME8445J9YrpFtpcMbySRxIskpzIyqAWIH3iOtfdRsu9jKbiuSCCMHBVgRweDyBXPraNLVUf46kN3uu3z04asWjJxd0ctlvNMuHAubdrK5+60imB8/uyphT86kv6H1CLm2vkmj8luU3HH+rHgn4irNqGjSbdrolzGeq7VBHwZtrD5Ee3yq0XYu2Yb7Sa4tT5iGRlAPtjfIX3YFeH1EZ6a0a6cY9NyVWn8m/aj8rvudcWpceTPMOo61ArBILPZ5AO7BfWVXOcee3npwPKrZ2Ptb5Vd726in7zDIsSYVBjybgsPh8aqr9j7s8HVrnb7EQH+YVP8A0fdm1tUn2ySOrydZHLHK8MfwjJz0GfWT5ej8J8SjXTo74yaWNsZKy7uf2sYVYWzYs93ciON3b0UUsfcBmufdrbowRW0bTbJQnfABGLK43d4yvG4YftGz4WAVWyORVx1STvHWFRkLiSXnACg5RSf3mHyVvZmoWkr398HWQGFSpZMCSMqgG4LIAyP48HB7tuQxBCqK9DSVssxJMWai+023QALbW8s7AEkAsFjXluTktIcnk1cqrHZJvrE13edUlkEMB9cEORkexpDI3tGKs9Uqc2ApSlZgUpSgFVDtpbNAxvYwCpiaC6UruHckHZIVHpCNiSR1KM/qFW+vjKCCCMg9RVoy2u4OUabfT2FxE7RArKjHaj7jJGXXYQRuVtudsaRgAJy5UHFXu2vVQd9Awls5CWJTxbGzyy49JCckgcg5I4JxA39gtirQzqX0mQ8MCc2xY8oxHPcHpkeiCVPhNam64083EwcNAMT5CIsMoZVUjcCTCR4FUDw7UydxY46ZJTz6f7B0SKUMAykFSMgg5BHrBHWvVVG41qKJY5YTLF37sFj7p3VwoJaTul8aKQN25cdQSDmpqHWH2qzwPgjIaPxjBGQccOPiorncGgSlROtWDEpJEm6RThhkKWjOcjJ4ODhhn1HHXnIe0EI6sw9hjkH6rX3+nEPoJK/8MbAfNgB+dYV9PGvTlTqLDwSm07o0FtLg9IkX+KT/AIVD+te7R3t4xAu2ScksqjO1FZicueoUZPJ5boBWS7upTjvHS1jZgoLMpkZj0Az4FJ/3H3VWJdXdDdwxypFL3v1eKHaTM0r7dkzyFizBgWO4KQoGfukVzaDwnT6Rt0VZvu2WlOUuT32o1Xuo3tLcmW4ky07jIJA2mQDbgs2w+hGdypyAcAHG1k8cSWkOVvbtQHclXeC0XglpAqmQAEpGXG7Lj8Jxjtbb6mxLxtNfTyFoLUyCQ8ABZZXxhSviBl67SFyxAq19m9AMAeSZxLdzENNJjAyPRRB92NegHvJ5NfXbUV6y/IoSdhYpDGkUa7Y41CKB5KBgVnpSuUClKUApSlAKUpQHl0BBBAIIwQehFUzUOxDRFWtUjmgR94s5idit64H57r+BgyZ9VXWlWjNx4BSH1OxubmI3geC5RCqQXP2eGLqxeNvRdvCoyjHge01is+zeoRsP+4baxHeskhdnKiVi4Ei4j3ExpsXIAHXgVdL3T45kKSxpIh6q6hh8iKgf+n9un9ne4tvZBM6r/ISU/KtVUVrfsENFeatGoZw8h2DcojjzuNoXbBBA8MoVAD1yc54rVhtNTmlSR+8BBAUsqBV2zOu8qQCGMUu7IAztIIHAqzL2VnHTVLzHtFufzMFeW7GM37XUL1x6hIsY/wDVGp/Orb49voCsz9mViXfqd0ka7Gjw8pkJV4gHZGkwysZFSRQAduD+LiaXUbi7Kmzt+7AXb9euY8Nt8zFEQHfPXxbV99S+mdjbO3bfHAve/wCI+ZJP53Jb86mqrKon6/AInQuzUVruYFpJ5OZZ5Dukc+0+QHkowB5CpalKxbbd2BSlKgClKUApSlAKUpQClKUApSlAKUpQClKUApSlAKUpQClKUB//2Q=="/>
          <p:cNvSpPr>
            <a:spLocks noChangeAspect="1" noChangeArrowheads="1"/>
          </p:cNvSpPr>
          <p:nvPr/>
        </p:nvSpPr>
        <p:spPr bwMode="auto">
          <a:xfrm>
            <a:off x="0" y="-547688"/>
            <a:ext cx="1371600" cy="1143001"/>
          </a:xfrm>
          <a:prstGeom prst="rect">
            <a:avLst/>
          </a:prstGeom>
          <a:noFill/>
          <a:ln w="9525">
            <a:noFill/>
            <a:miter lim="800000"/>
            <a:headEnd/>
            <a:tailEnd/>
          </a:ln>
        </p:spPr>
        <p:txBody>
          <a:bodyPr/>
          <a:lstStyle/>
          <a:p>
            <a:pPr eaLnBrk="1" hangingPunct="1"/>
            <a:endParaRPr lang="en-US" altLang="en-US"/>
          </a:p>
        </p:txBody>
      </p:sp>
      <p:sp>
        <p:nvSpPr>
          <p:cNvPr id="7172" name="AutoShape 8" descr="data:image/jpeg;base64,/9j/4AAQSkZJRgABAQAAAQABAAD/2wCEAAkGBhMSERIUEhIWFRIVFB4XFhcYGRsaHRwWHBYaHxwgHBwbGyYgGCAvIRgZIDMkIygqMC0vGB4xNTAwNScrLCkBCQoKDgwOGg8PGjQlHyU0LDI1MjUpNCwpNSkrLC01LzUvKiwsMjUuLCwsNDUpLC81NSwsLCwsLC01LCk1LSwsLP/AABEIAHgAkAMBIgACEQEDEQH/xAAbAAEAAgMBAQAAAAAAAAAAAAAABQYDBAcCAf/EAEAQAAIBAwMBBAYHBAkFAAAAAAECAwAEEQUSITEGEyJBMlFhcYGRBxQjQlKhsTNicpIVFjRDU1RzgsEXJJOj0v/EABsBAQADAQEBAQAAAAAAAAAAAAABAgMEBgUH/8QALBEAAgEDAwIDCAMAAAAAAAAAAAECAxEhBBIxQWEF0fAiUXGBkaHB4RMUsf/aAAwDAQACEQMRAD8A7jSlKAUpSgFKV8JxyelAfaVWpu3MTMUs4pLyQHB7kDu1P70zERj4En2V5zqsv+UtVPkd9w49+O7T9avsfXALPSq1/RF/wG1NQT0Atox8gXJo2mamnKXsEn7stsV/OOX/AIptXvX38gWWlVj+sN7B/arEug6yWj96PeYmCyD4bqltG7Q290paCVXxww6Mp9TKcMh94FQ4NZBI0pSqgUpSgFKUoBSlKAUpWlrGrx20LzSnCIPLkkngKo82JIAHmSKlK+EDHrmvRWsYeQkljtjjUbnkc9FRerH9OpwKgDo0l1iTU3CRMwEdmrYTLHCiZhgzuTjw+j7D1rNolltkW7v2RbubwQxswxCh5EUefScjliOSeOgqA1C8a+klBLLbq43d4NhjwfDwM5bcN6EAsGVo3XBFbxjbj6+QLDc9rIYtsFnGsjgOqIvgQMiOyqOOdxRlGwEZVueKiNQu790dt6wb1ULIW7oZByrKshJGVlwV9cJz1AqX0js6clwDAHxk/wB43JJwCStupZmbYnOWPI6VOWukxRnKoNx6sfEx97Nlj86jdGPAKjqymeW2m+sor26qVCxu4MpYd74gvClV2DHOGata3e6XYqXiMTdbyDL4u6OMg96gP4iAo8gCDnI6HXiWFWGGAI9RGR+dQqnSwKfbdr7mNwlxb+KR8RjiLkZ3KpdiJSMx7SMbyzYxtrcl0201A96h7u4XPdzxMFl2ZIDZHLISDgOCCB0qRm7PqAe5YxZ+76UZ9hjJwB/DtPtqo3vZpll+zVkmbju+8KqyDnbBJjwqWWLep8QjjIUY62W15WATtjr81tItvqG3xnbDdKNscp8lcf3Mns9FvI+VWeqtoepw6hbyQTDvAVG/ftw4fcQQFY7PRJCN41AXPPNfdBvJLWcWNw5dSC1pMx5kjXrG585EGOfvLz1Bqko3+ILRSlKyApSlAKUpQCqqR9d1DB5t7Ajjye7Zc/Hu0I/3Seyp/V9RW3gmmb0Yo2c+5VJ/4xUd2K05obKISftpAZpj65ZTvf8ANsfAVpHCcgete0hnZJ45likiR1LOm9e7faW43KVI2AhgR0IOQaw9n9HG1JGB2qB3QYeInaAZZOBulYDJJ5AOOua3dVHePHB91vHJ/poRx8WKj2gNWwL+OQvHHMneAEYVlLKfXjPl7aXe2wIK1mlZdxuJM7m6BMYDsBgFeOBWbvJv8w/8sf8A8Vr2Mygd0Sokj8DKCD6PmB1weDz66zpOpJUMpYdQCCR7x1FflOp8T18K01vkrN4vxk+hGnBpYJPQ7l3jO9tzLIy5wBkBsDgcVIVDaLdIkZ3uq7ppMbiBnxnpk81JXF9HHjfIi56bmAz8zX6VpJSnQpyly4r/AA4Jcsz1gvbJZUKuOOoI4II6FT5EdQaLfRlC4kTYOrbhge85wKQX0bqXSRGQdWVgRx7QcV05IKzF2eD3SF2CTQtvLKMGRM8MmDiPceJMDLbQMhSMy3ajRPrUBVW2TIRJBJ+CZeUb3eR9YJFedQvI2QTwurmA5Yowb7M/tBwfw+LHrUVMA56dKu5PDBGdmta+tWySldr8rKn4JUJWRfgwPwxUpVZ0r7DUruD7lxGt2g/fB7uX9I2/3GrNUTVngClKVQClKUBWfpD8Vl3X+PPDCfc86BvyzW5ddsbSOVonmxIrBSAjnDEAgZCkeY8/OtTt3+ztD5C/t8/+UD9SK04NQmi1N4VTEc0u9lKOSV7lcyiXdtADKqd3jPn51vGKcfr+ARv0oanJDZX0kTEOWit9w4KoeWwR0z3hHxr32X7H2Gn20d+ud6W5d5d2QylMtx092Ksg0qO4S9hmQPG8uGU+oxoR7j5g1W4voXtFV0E9zsdduO8HC7g2B4eOQKhyjtUXf5deO/Qk5XoOv41GC7kDCSaZzMxGF2yHChT5gD9PZV27BSLJqWrSIQymRdrLyCMnoR1HFWPt7p2nx2EVvczLCsWGg8WGLIpAwACSPIkCudCbRpHaUz3iNI29mwwG4nPO1cV8fxXT/wBiEnslecdt4x32tNSXFu6NqcrGn9IOprPdXCZcrbBlhKrkCZpA0hc54HUZ/dFS3ba/F8+iuIfrBkt2zEG2l2DKGG77vKn5VbeyNhYdxNHaziZJcmXLgudwwcjAI+VfNO7E29rLayFpTHbZ7s7gdhZiW3jHK5PUY2+fHI59H49p4TWkknFxW2O7F/ZtnjblffkmVN23FVv9IVp9L094Ws7abdLJAXLfal2XBY4zwgx6t/HlUn2/7Ow2YsbKDdDaXdzmfxHB27FAJPQeLOOmQPVXQe1fYu21JEEwOUOY5EOGGeuDyCDgfIGo9foutDaNayGSRTJ3gdmzIHxjIbHq458q9Cpq8cvr8L5zzzn9mNyoTaDDp2uWMVllVnjIni3EjbyMkH19efw8V0CLXI7WzR52IWMmIkDPoFlz8kzWj2Y+jS1spTMhkkmxgPK24gezitXtHJiwflQGvG4JALATscKTG/i8ORhT08utRf8Akkvdhd+vx9IhmS51RZrrSrlFZQ7z27Kwww3RElWwTyGh9dXOqI4GzRcHO67LjxI/BgnPpRqFbrnIHnzzV7qKnT11ZApSlZAUpSgK59IUJOnzsoy0QWdffC6yfohqvdopo1voZlhaVphDLGy8t4WIITCFlTawLZIXJXyZiOgyxBlKsMqwII9YIwaoFjbZs2t5LY3c2nyGLujIYw8ON0TEHwvmPaAGB5DV0Unj11BbrK5H1iQKwZZEEikEEEqdj8j1fZ/OpSqX2e1J7m3E8VqkUcL5gERJEkZX7QKDGmOpA4wWUe+rhb3CuquhyrDII8waynGzBzDtFe6bDqUjrby6hqDY+yH2ixEDyyCE93OPZX3+sGoxZZ9IZYXfwoJkyrN1ABGME8445J9YrpFtpcMbySRxIskpzIyqAWIH3iOtfdRsu9jKbiuSCCMHBVgRweDyBXPraNLVUf46kN3uu3z04asWjJxd0ctlvNMuHAubdrK5+60imB8/uyphT86kv6H1CLm2vkmj8luU3HH+rHgn4irNqGjSbdrolzGeq7VBHwZtrD5Ee3yq0XYu2Yb7Sa4tT5iGRlAPtjfIX3YFeH1EZ6a0a6cY9NyVWn8m/aj8rvudcWpceTPMOo61ArBILPZ5AO7BfWVXOcee3npwPKrZ2Ptb5Vd726in7zDIsSYVBjybgsPh8aqr9j7s8HVrnb7EQH+YVP8A0fdm1tUn2ySOrydZHLHK8MfwjJz0GfWT5ej8J8SjXTo74yaWNsZKy7uf2sYVYWzYs93ciON3b0UUsfcBmufdrbowRW0bTbJQnfABGLK43d4yvG4YftGz4WAVWyORVx1STvHWFRkLiSXnACg5RSf3mHyVvZmoWkr398HWQGFSpZMCSMqgG4LIAyP48HB7tuQxBCqK9DSVssxJMWai+023QALbW8s7AEkAsFjXluTktIcnk1cqrHZJvrE13edUlkEMB9cEORkexpDI3tGKs9Uqc2ApSlZgUpSgFVDtpbNAxvYwCpiaC6UruHckHZIVHpCNiSR1KM/qFW+vjKCCCMg9RVoy2u4OUabfT2FxE7RArKjHaj7jJGXXYQRuVtudsaRgAJy5UHFXu2vVQd9Awls5CWJTxbGzyy49JCckgcg5I4JxA39gtirQzqX0mQ8MCc2xY8oxHPcHpkeiCVPhNam64083EwcNAMT5CIsMoZVUjcCTCR4FUDw7UydxY46ZJTz6f7B0SKUMAykFSMgg5BHrBHWvVVG41qKJY5YTLF37sFj7p3VwoJaTul8aKQN25cdQSDmpqHWH2qzwPgjIaPxjBGQccOPiorncGgSlROtWDEpJEm6RThhkKWjOcjJ4ODhhn1HHXnIe0EI6sw9hjkH6rX3+nEPoJK/8MbAfNgB+dYV9PGvTlTqLDwSm07o0FtLg9IkX+KT/AIVD+te7R3t4xAu2ScksqjO1FZicueoUZPJ5boBWS7upTjvHS1jZgoLMpkZj0Az4FJ/3H3VWJdXdDdwxypFL3v1eKHaTM0r7dkzyFizBgWO4KQoGfukVzaDwnT6Rt0VZvu2WlOUuT32o1Xuo3tLcmW4ky07jIJA2mQDbgs2w+hGdypyAcAHG1k8cSWkOVvbtQHclXeC0XglpAqmQAEpGXG7Lj8Jxjtbb6mxLxtNfTyFoLUyCQ8ABZZXxhSviBl67SFyxAq19m9AMAeSZxLdzENNJjAyPRRB92NegHvJ5NfXbUV6y/IoSdhYpDGkUa7Y41CKB5KBgVnpSuUClKUApSlAKUpQHl0BBBAIIwQehFUzUOxDRFWtUjmgR94s5idit64H57r+BgyZ9VXWlWjNx4BSH1OxubmI3geC5RCqQXP2eGLqxeNvRdvCoyjHge01is+zeoRsP+4baxHeskhdnKiVi4Ei4j3ExpsXIAHXgVdL3T45kKSxpIh6q6hh8iKgf+n9un9ne4tvZBM6r/ISU/KtVUVrfsENFeatGoZw8h2DcojjzuNoXbBBA8MoVAD1yc54rVhtNTmlSR+8BBAUsqBV2zOu8qQCGMUu7IAztIIHAqzL2VnHTVLzHtFufzMFeW7GM37XUL1x6hIsY/wDVGp/Orb49voCsz9mViXfqd0ka7Gjw8pkJV4gHZGkwysZFSRQAduD+LiaXUbi7Kmzt+7AXb9euY8Nt8zFEQHfPXxbV99S+mdjbO3bfHAve/wCI+ZJP53Jb86mqrKon6/AInQuzUVruYFpJ5OZZ5Dukc+0+QHkowB5CpalKxbbd2BSlKgClKUApSlAKUpQClKUApSlAKUpQClKUApSlAKUpQClKUB//2Q=="/>
          <p:cNvSpPr>
            <a:spLocks noChangeAspect="1" noChangeArrowheads="1"/>
          </p:cNvSpPr>
          <p:nvPr/>
        </p:nvSpPr>
        <p:spPr bwMode="auto">
          <a:xfrm>
            <a:off x="152400" y="-395288"/>
            <a:ext cx="1371600" cy="1143001"/>
          </a:xfrm>
          <a:prstGeom prst="rect">
            <a:avLst/>
          </a:prstGeom>
          <a:noFill/>
          <a:ln w="9525">
            <a:noFill/>
            <a:miter lim="800000"/>
            <a:headEnd/>
            <a:tailEnd/>
          </a:ln>
        </p:spPr>
        <p:txBody>
          <a:bodyPr/>
          <a:lstStyle/>
          <a:p>
            <a:pPr eaLnBrk="1" hangingPunct="1"/>
            <a:endParaRPr lang="en-US" altLang="en-US"/>
          </a:p>
        </p:txBody>
      </p:sp>
      <p:pic>
        <p:nvPicPr>
          <p:cNvPr id="17" name="Picture 16"/>
          <p:cNvPicPr/>
          <p:nvPr/>
        </p:nvPicPr>
        <p:blipFill rotWithShape="1">
          <a:blip r:embed="rId3">
            <a:extLst>
              <a:ext uri="{28A0092B-C50C-407E-A947-70E740481C1C}">
                <a14:useLocalDpi xmlns:a14="http://schemas.microsoft.com/office/drawing/2010/main" val="0"/>
              </a:ext>
            </a:extLst>
          </a:blip>
          <a:srcRect l="2873" t="5450" r="3898" b="2943"/>
          <a:stretch/>
        </p:blipFill>
        <p:spPr bwMode="auto">
          <a:xfrm>
            <a:off x="3444875" y="1109663"/>
            <a:ext cx="2024667" cy="1996440"/>
          </a:xfrm>
          <a:prstGeom prst="rect">
            <a:avLst/>
          </a:prstGeom>
          <a:solidFill>
            <a:sysClr val="windowText" lastClr="000000"/>
          </a:solidFill>
          <a:ln>
            <a:noFill/>
          </a:ln>
          <a:extLst>
            <a:ext uri="{53640926-AAD7-44D8-BBD7-CCE9431645EC}">
              <a14:shadowObscured xmlns:a14="http://schemas.microsoft.com/office/drawing/2010/main"/>
            </a:ext>
          </a:extLst>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87399"/>
          </a:xfrm>
        </p:spPr>
        <p:txBody>
          <a:bodyPr/>
          <a:lstStyle/>
          <a:p>
            <a:r>
              <a:rPr lang="en-US" altLang="en-US" sz="3600" b="1" dirty="0">
                <a:cs typeface="Times New Roman" pitchFamily="18" charset="0"/>
              </a:rPr>
              <a:t>What is LAFCo's </a:t>
            </a:r>
            <a:r>
              <a:rPr lang="en-US" altLang="en-US" sz="3600" b="1" dirty="0" smtClean="0">
                <a:cs typeface="Times New Roman" pitchFamily="18" charset="0"/>
              </a:rPr>
              <a:t>Role…?</a:t>
            </a:r>
            <a:endParaRPr lang="en-US" dirty="0"/>
          </a:p>
        </p:txBody>
      </p:sp>
      <p:sp>
        <p:nvSpPr>
          <p:cNvPr id="3" name="Content Placeholder 2"/>
          <p:cNvSpPr>
            <a:spLocks noGrp="1"/>
          </p:cNvSpPr>
          <p:nvPr>
            <p:ph idx="1"/>
          </p:nvPr>
        </p:nvSpPr>
        <p:spPr>
          <a:xfrm>
            <a:off x="628650" y="1152526"/>
            <a:ext cx="7886700" cy="5495924"/>
          </a:xfrm>
        </p:spPr>
        <p:txBody>
          <a:bodyPr/>
          <a:lstStyle/>
          <a:p>
            <a:pPr marL="0" indent="0">
              <a:buNone/>
            </a:pPr>
            <a:r>
              <a:rPr lang="en-US" b="1" dirty="0" smtClean="0">
                <a:solidFill>
                  <a:srgbClr val="280EA8"/>
                </a:solidFill>
              </a:rPr>
              <a:t>LAFCo can also impose a variety of conditions based on </a:t>
            </a:r>
            <a:r>
              <a:rPr lang="en-US" b="1" dirty="0">
                <a:solidFill>
                  <a:srgbClr val="280EA8"/>
                </a:solidFill>
              </a:rPr>
              <a:t>public and local agency comments </a:t>
            </a:r>
            <a:r>
              <a:rPr lang="en-US" b="1" dirty="0" smtClean="0">
                <a:solidFill>
                  <a:srgbClr val="280EA8"/>
                </a:solidFill>
              </a:rPr>
              <a:t>received.</a:t>
            </a:r>
          </a:p>
          <a:p>
            <a:pPr marL="0" indent="0">
              <a:buNone/>
            </a:pPr>
            <a:endParaRPr lang="en-US" dirty="0"/>
          </a:p>
        </p:txBody>
      </p:sp>
      <p:sp>
        <p:nvSpPr>
          <p:cNvPr id="4" name="Text Box 2"/>
          <p:cNvSpPr txBox="1">
            <a:spLocks noChangeArrowheads="1"/>
          </p:cNvSpPr>
          <p:nvPr/>
        </p:nvSpPr>
        <p:spPr bwMode="auto">
          <a:xfrm>
            <a:off x="561974" y="1952625"/>
            <a:ext cx="8162925" cy="4829175"/>
          </a:xfrm>
          <a:prstGeom prst="rect">
            <a:avLst/>
          </a:prstGeom>
          <a:solidFill>
            <a:srgbClr val="FFCCCC">
              <a:alpha val="62000"/>
            </a:srgbClr>
          </a:solidFill>
          <a:ln w="28575">
            <a:solidFill>
              <a:srgbClr val="C00000"/>
            </a:solidFill>
            <a:miter lim="800000"/>
            <a:headEnd/>
            <a:tailEnd/>
          </a:ln>
        </p:spPr>
        <p:txBody>
          <a:bodyPr rot="0" vert="horz" wrap="square" lIns="91440" tIns="45720" rIns="91440" bIns="45720" anchor="t" anchorCtr="0">
            <a:noAutofit/>
          </a:bodyPr>
          <a:lstStyle/>
          <a:p>
            <a:pPr marL="342900" marR="0" lvl="0" indent="-342900" algn="just">
              <a:lnSpc>
                <a:spcPct val="107000"/>
              </a:lnSpc>
              <a:spcBef>
                <a:spcPts val="0"/>
              </a:spcBef>
              <a:spcAft>
                <a:spcPts val="0"/>
              </a:spcAft>
              <a:buFont typeface="Wingdings" panose="05000000000000000000" pitchFamily="2" charset="2"/>
              <a:buChar char=""/>
            </a:pP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Restrict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authorized powers </a:t>
            </a:r>
            <a:r>
              <a:rPr lang="en-US" sz="1600" b="1" dirty="0">
                <a:effectLst/>
                <a:latin typeface="Arial Narrow" panose="020B0606020202030204" pitchFamily="34" charset="0"/>
                <a:ea typeface="Calibri" panose="020F0502020204030204" pitchFamily="34" charset="0"/>
                <a:cs typeface="Arial" panose="020B0604020202020204" pitchFamily="34" charset="0"/>
              </a:rPr>
              <a:t>such as prohibiting exporting water out of the District/County/Basin.</a:t>
            </a:r>
          </a:p>
          <a:p>
            <a:pPr marL="342900" marR="0" lvl="0" indent="-342900" algn="just">
              <a:lnSpc>
                <a:spcPct val="107000"/>
              </a:lnSpc>
              <a:spcBef>
                <a:spcPts val="0"/>
              </a:spcBef>
              <a:spcAft>
                <a:spcPts val="0"/>
              </a:spcAft>
              <a:buFont typeface="Wingdings" panose="05000000000000000000" pitchFamily="2" charset="2"/>
              <a:buChar char=""/>
            </a:pPr>
            <a:endParaRPr lang="en-US" sz="1600" b="1" u="heavy" dirty="0" smtClean="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Determine electoral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process </a:t>
            </a:r>
            <a:r>
              <a:rPr lang="en-US" sz="1600" b="1" dirty="0">
                <a:effectLst/>
                <a:latin typeface="Arial Narrow" panose="020B0606020202030204" pitchFamily="34" charset="0"/>
                <a:ea typeface="Calibri" panose="020F0502020204030204" pitchFamily="34" charset="0"/>
                <a:cs typeface="Arial" panose="020B0604020202020204" pitchFamily="34" charset="0"/>
              </a:rPr>
              <a:t>such as number of directors and the establishment of electoral divisions.</a:t>
            </a:r>
          </a:p>
          <a:p>
            <a:pPr marL="342900" marR="0" lvl="0" indent="-342900" algn="just">
              <a:lnSpc>
                <a:spcPct val="107000"/>
              </a:lnSpc>
              <a:spcBef>
                <a:spcPts val="0"/>
              </a:spcBef>
              <a:spcAft>
                <a:spcPts val="0"/>
              </a:spcAft>
              <a:buFont typeface="Wingdings" panose="05000000000000000000" pitchFamily="2" charset="2"/>
              <a:buChar char=""/>
            </a:pPr>
            <a:endParaRPr lang="en-US" sz="1600" b="1" u="heavy" dirty="0" smtClean="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Formation </a:t>
            </a:r>
            <a:r>
              <a:rPr lang="en-US" sz="1600" b="1" dirty="0">
                <a:effectLst/>
                <a:latin typeface="Arial Narrow" panose="020B0606020202030204" pitchFamily="34" charset="0"/>
                <a:ea typeface="Calibri" panose="020F0502020204030204" pitchFamily="34" charset="0"/>
                <a:cs typeface="Arial" panose="020B0604020202020204" pitchFamily="34" charset="0"/>
              </a:rPr>
              <a:t>of the district only if landowners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approve funding source.</a:t>
            </a:r>
          </a:p>
          <a:p>
            <a:pPr marL="342900" marR="0" lvl="0" indent="-342900" algn="just">
              <a:lnSpc>
                <a:spcPct val="107000"/>
              </a:lnSpc>
              <a:spcBef>
                <a:spcPts val="0"/>
              </a:spcBef>
              <a:spcAft>
                <a:spcPts val="0"/>
              </a:spcAft>
              <a:buFont typeface="Wingdings" panose="05000000000000000000" pitchFamily="2" charset="2"/>
              <a:buChar char=""/>
            </a:pPr>
            <a:endParaRPr lang="en-US" sz="1600" b="1" u="heavy" dirty="0" smtClean="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Modifications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to the </a:t>
            </a: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boundary </a:t>
            </a:r>
            <a:r>
              <a:rPr lang="en-US" sz="1600" b="1" dirty="0">
                <a:effectLst/>
                <a:latin typeface="Arial Narrow" panose="020B0606020202030204" pitchFamily="34" charset="0"/>
                <a:ea typeface="Calibri" panose="020F0502020204030204" pitchFamily="34" charset="0"/>
                <a:cs typeface="Arial" panose="020B0604020202020204" pitchFamily="34" charset="0"/>
              </a:rPr>
              <a:t>of the proposed District. </a:t>
            </a:r>
          </a:p>
          <a:p>
            <a:pPr marL="342900" marR="0" lvl="0" indent="-342900" algn="just">
              <a:lnSpc>
                <a:spcPct val="107000"/>
              </a:lnSpc>
              <a:spcBef>
                <a:spcPts val="0"/>
              </a:spcBef>
              <a:spcAft>
                <a:spcPts val="0"/>
              </a:spcAft>
              <a:buFont typeface="Wingdings" panose="05000000000000000000" pitchFamily="2" charset="2"/>
              <a:buChar char=""/>
            </a:pPr>
            <a:endParaRPr lang="en-US" sz="1600" b="1" u="heavy" dirty="0" smtClean="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Execute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a </a:t>
            </a: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coordination </a:t>
            </a:r>
            <a:r>
              <a:rPr lang="en-US" sz="1600" b="1" u="heavy" dirty="0" err="1" smtClean="0">
                <a:effectLst/>
                <a:latin typeface="Arial Narrow" panose="020B0606020202030204" pitchFamily="34" charset="0"/>
                <a:ea typeface="Calibri" panose="020F0502020204030204" pitchFamily="34" charset="0"/>
                <a:cs typeface="Arial" panose="020B0604020202020204" pitchFamily="34" charset="0"/>
              </a:rPr>
              <a:t>MOU</a:t>
            </a: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 </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with </a:t>
            </a:r>
            <a:r>
              <a:rPr lang="en-US" sz="1600" b="1" dirty="0">
                <a:effectLst/>
                <a:latin typeface="Arial Narrow" panose="020B0606020202030204" pitchFamily="34" charset="0"/>
                <a:ea typeface="Calibri" panose="020F0502020204030204" pitchFamily="34" charset="0"/>
                <a:cs typeface="Arial" panose="020B0604020202020204" pitchFamily="34" charset="0"/>
              </a:rPr>
              <a:t>the </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Vina, Rock Creek, Butte </a:t>
            </a:r>
            <a:r>
              <a:rPr lang="en-US" sz="1600" b="1" dirty="0">
                <a:effectLst/>
                <a:latin typeface="Arial Narrow" panose="020B0606020202030204" pitchFamily="34" charset="0"/>
                <a:ea typeface="Calibri" panose="020F0502020204030204" pitchFamily="34" charset="0"/>
                <a:cs typeface="Arial" panose="020B0604020202020204" pitchFamily="34" charset="0"/>
              </a:rPr>
              <a:t>Groundwater Sustainability Agencies (GSA</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a:t>
            </a:r>
          </a:p>
          <a:p>
            <a:pPr marL="342900" marR="0" lvl="0" indent="-342900" algn="just">
              <a:lnSpc>
                <a:spcPct val="107000"/>
              </a:lnSpc>
              <a:spcBef>
                <a:spcPts val="0"/>
              </a:spcBef>
              <a:spcAft>
                <a:spcPts val="0"/>
              </a:spcAft>
              <a:buFont typeface="Wingdings" panose="05000000000000000000" pitchFamily="2" charset="2"/>
              <a:buChar char=""/>
            </a:pP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Limiting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groundwater </a:t>
            </a: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sustainability efforts </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to </a:t>
            </a:r>
            <a:r>
              <a:rPr lang="en-US" sz="1600" b="1" dirty="0">
                <a:effectLst/>
                <a:latin typeface="Arial Narrow" panose="020B0606020202030204" pitchFamily="34" charset="0"/>
                <a:ea typeface="Calibri" panose="020F0502020204030204" pitchFamily="34" charset="0"/>
                <a:cs typeface="Arial" panose="020B0604020202020204" pitchFamily="34" charset="0"/>
              </a:rPr>
              <a:t>those established in the Groundwater Sustainability </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Plans (GSP’s).</a:t>
            </a:r>
            <a:endParaRPr lang="en-US" sz="1600" b="1" dirty="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600" b="1" u="heavy" dirty="0">
                <a:effectLst/>
                <a:latin typeface="Arial Narrow" panose="020B0606020202030204" pitchFamily="34" charset="0"/>
                <a:ea typeface="Calibri" panose="020F0502020204030204" pitchFamily="34" charset="0"/>
                <a:cs typeface="Arial" panose="020B0604020202020204" pitchFamily="34" charset="0"/>
              </a:rPr>
              <a:t>Requiring approval from GSA’s </a:t>
            </a:r>
            <a:r>
              <a:rPr lang="en-US" sz="1600" b="1" dirty="0">
                <a:effectLst/>
                <a:latin typeface="Arial Narrow" panose="020B0606020202030204" pitchFamily="34" charset="0"/>
                <a:ea typeface="Calibri" panose="020F0502020204030204" pitchFamily="34" charset="0"/>
                <a:cs typeface="Arial" panose="020B0604020202020204" pitchFamily="34" charset="0"/>
              </a:rPr>
              <a:t>for projects not identified in a GSP.</a:t>
            </a:r>
          </a:p>
          <a:p>
            <a:pPr marL="342900" marR="0" lvl="0" indent="-342900" algn="just">
              <a:lnSpc>
                <a:spcPct val="107000"/>
              </a:lnSpc>
              <a:spcBef>
                <a:spcPts val="0"/>
              </a:spcBef>
              <a:spcAft>
                <a:spcPts val="0"/>
              </a:spcAft>
              <a:buFont typeface="Wingdings" panose="05000000000000000000" pitchFamily="2" charset="2"/>
              <a:buChar char=""/>
            </a:pPr>
            <a:endParaRPr lang="en-US" sz="1600" b="1" dirty="0" smtClean="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Restrictions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on groundwater </a:t>
            </a:r>
            <a:r>
              <a:rPr lang="en-US" sz="1600" b="1" u="heavy" dirty="0" smtClean="0">
                <a:effectLst/>
                <a:latin typeface="Arial Narrow" panose="020B0606020202030204" pitchFamily="34" charset="0"/>
                <a:ea typeface="Calibri" panose="020F0502020204030204" pitchFamily="34" charset="0"/>
                <a:cs typeface="Arial" panose="020B0604020202020204" pitchFamily="34" charset="0"/>
              </a:rPr>
              <a:t>recharge/ownership </a:t>
            </a:r>
            <a:r>
              <a:rPr lang="en-US" sz="1600" b="1" dirty="0">
                <a:effectLst/>
                <a:latin typeface="Arial Narrow" panose="020B0606020202030204" pitchFamily="34" charset="0"/>
                <a:ea typeface="Calibri" panose="020F0502020204030204" pitchFamily="34" charset="0"/>
                <a:cs typeface="Arial" panose="020B0604020202020204" pitchFamily="34" charset="0"/>
              </a:rPr>
              <a:t>of recharged </a:t>
            </a:r>
            <a:r>
              <a:rPr lang="en-US" sz="1600" b="1" dirty="0" smtClean="0">
                <a:effectLst/>
                <a:latin typeface="Arial Narrow" panose="020B0606020202030204" pitchFamily="34" charset="0"/>
                <a:ea typeface="Calibri" panose="020F0502020204030204" pitchFamily="34" charset="0"/>
                <a:cs typeface="Arial" panose="020B0604020202020204" pitchFamily="34" charset="0"/>
              </a:rPr>
              <a:t>groundwater</a:t>
            </a:r>
          </a:p>
          <a:p>
            <a:pPr marL="342900" marR="0" lvl="0" indent="-342900" algn="just">
              <a:lnSpc>
                <a:spcPct val="107000"/>
              </a:lnSpc>
              <a:spcBef>
                <a:spcPts val="0"/>
              </a:spcBef>
              <a:spcAft>
                <a:spcPts val="0"/>
              </a:spcAft>
              <a:buFont typeface="Wingdings" panose="05000000000000000000" pitchFamily="2" charset="2"/>
              <a:buChar char=""/>
            </a:pPr>
            <a:endParaRPr lang="en-US" sz="1600" b="1" dirty="0">
              <a:effectLst/>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800"/>
              </a:spcAft>
              <a:buFont typeface="Wingdings" panose="05000000000000000000" pitchFamily="2" charset="2"/>
              <a:buChar char=""/>
            </a:pPr>
            <a:r>
              <a:rPr lang="en-US" sz="1600" b="1" dirty="0">
                <a:effectLst/>
                <a:latin typeface="Arial Narrow" panose="020B0606020202030204" pitchFamily="34" charset="0"/>
                <a:ea typeface="Calibri" panose="020F0502020204030204" pitchFamily="34" charset="0"/>
                <a:cs typeface="Arial" panose="020B0604020202020204" pitchFamily="34" charset="0"/>
              </a:rPr>
              <a:t>Restrictions on providing </a:t>
            </a:r>
            <a:r>
              <a:rPr lang="en-US" sz="1600" b="1" u="heavy" dirty="0">
                <a:effectLst/>
                <a:latin typeface="Arial Narrow" panose="020B0606020202030204" pitchFamily="34" charset="0"/>
                <a:ea typeface="Calibri" panose="020F0502020204030204" pitchFamily="34" charset="0"/>
                <a:cs typeface="Arial" panose="020B0604020202020204" pitchFamily="34" charset="0"/>
              </a:rPr>
              <a:t>municipal and industrial water or sewer services.</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pic>
        <p:nvPicPr>
          <p:cNvPr id="5" name="Picture 4"/>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7221856" y="5212080"/>
            <a:ext cx="1360170" cy="13487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119089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71500" y="378501"/>
            <a:ext cx="5162550" cy="1066800"/>
          </a:xfrm>
        </p:spPr>
        <p:txBody>
          <a:bodyPr>
            <a:normAutofit/>
          </a:bodyPr>
          <a:lstStyle/>
          <a:p>
            <a:pPr>
              <a:defRPr/>
            </a:pPr>
            <a:r>
              <a:rPr lang="en-US" b="1" dirty="0" smtClean="0">
                <a:latin typeface="+mn-lt"/>
              </a:rPr>
              <a:t>What </a:t>
            </a:r>
            <a:r>
              <a:rPr lang="en-US" b="1" dirty="0">
                <a:latin typeface="+mn-lt"/>
              </a:rPr>
              <a:t>is a Special District / </a:t>
            </a:r>
            <a:r>
              <a:rPr lang="en-US" b="1" dirty="0" smtClean="0">
                <a:latin typeface="+mn-lt"/>
              </a:rPr>
              <a:t/>
            </a:r>
            <a:br>
              <a:rPr lang="en-US" b="1" dirty="0" smtClean="0">
                <a:latin typeface="+mn-lt"/>
              </a:rPr>
            </a:br>
            <a:r>
              <a:rPr lang="en-US" b="1" dirty="0" smtClean="0">
                <a:latin typeface="+mn-lt"/>
              </a:rPr>
              <a:t>California </a:t>
            </a:r>
            <a:r>
              <a:rPr lang="en-US" b="1" dirty="0">
                <a:latin typeface="+mn-lt"/>
              </a:rPr>
              <a:t>Water District</a:t>
            </a:r>
            <a:r>
              <a:rPr lang="en-US" b="1" dirty="0" smtClean="0">
                <a:latin typeface="+mn-lt"/>
              </a:rPr>
              <a:t>?</a:t>
            </a:r>
            <a:endParaRPr altLang="en-US" sz="3600" b="1" dirty="0" smtClean="0">
              <a:solidFill>
                <a:srgbClr val="598600"/>
              </a:solidFill>
              <a:latin typeface="+mn-lt"/>
            </a:endParaRPr>
          </a:p>
        </p:txBody>
      </p:sp>
      <p:sp>
        <p:nvSpPr>
          <p:cNvPr id="37891" name="Rectangle 3"/>
          <p:cNvSpPr>
            <a:spLocks noGrp="1" noChangeArrowheads="1"/>
          </p:cNvSpPr>
          <p:nvPr>
            <p:ph idx="1"/>
          </p:nvPr>
        </p:nvSpPr>
        <p:spPr>
          <a:xfrm>
            <a:off x="315913" y="1524000"/>
            <a:ext cx="7620000" cy="4565650"/>
          </a:xfrm>
        </p:spPr>
        <p:txBody>
          <a:bodyPr>
            <a:normAutofit fontScale="92500" lnSpcReduction="10000"/>
          </a:bodyPr>
          <a:lstStyle/>
          <a:p>
            <a:pPr marL="274320" indent="-274320" fontAlgn="auto">
              <a:spcBef>
                <a:spcPts val="1800"/>
              </a:spcBef>
              <a:spcAft>
                <a:spcPts val="0"/>
              </a:spcAft>
              <a:buFont typeface="Wingdings 2"/>
              <a:buChar char=""/>
              <a:defRPr/>
            </a:pPr>
            <a:endParaRPr lang="en-US" altLang="en-US" sz="3200" b="1" dirty="0" smtClean="0">
              <a:solidFill>
                <a:srgbClr val="280EA8"/>
              </a:solidFill>
            </a:endParaRPr>
          </a:p>
          <a:p>
            <a:pPr marL="274320" indent="-274320" algn="just" fontAlgn="auto">
              <a:spcBef>
                <a:spcPts val="1800"/>
              </a:spcBef>
              <a:spcAft>
                <a:spcPts val="0"/>
              </a:spcAft>
              <a:buFont typeface="Wingdings 2"/>
              <a:buChar char=""/>
              <a:defRPr/>
            </a:pPr>
            <a:r>
              <a:rPr lang="en-US" dirty="0" smtClean="0"/>
              <a:t>Special </a:t>
            </a:r>
            <a:r>
              <a:rPr lang="en-US" dirty="0"/>
              <a:t>districts are local governments created by the people of a community to deliver specialized services essential to their health, safety, economy, and well-being</a:t>
            </a:r>
            <a:r>
              <a:rPr lang="en-US" dirty="0" smtClean="0"/>
              <a:t>.</a:t>
            </a:r>
          </a:p>
          <a:p>
            <a:pPr marL="274320" indent="-274320" algn="just" fontAlgn="auto">
              <a:spcBef>
                <a:spcPts val="1800"/>
              </a:spcBef>
              <a:spcAft>
                <a:spcPts val="0"/>
              </a:spcAft>
              <a:buFont typeface="Wingdings 2"/>
              <a:buChar char=""/>
              <a:defRPr/>
            </a:pPr>
            <a:r>
              <a:rPr lang="en-US" dirty="0" smtClean="0"/>
              <a:t>There are some 3,300 special districts in California providing 27 different types of services.</a:t>
            </a:r>
          </a:p>
          <a:p>
            <a:pPr marL="274320" indent="-274320" algn="just" fontAlgn="auto">
              <a:spcBef>
                <a:spcPts val="1800"/>
              </a:spcBef>
              <a:spcAft>
                <a:spcPts val="0"/>
              </a:spcAft>
              <a:buFont typeface="Wingdings 2"/>
              <a:buChar char=""/>
              <a:defRPr/>
            </a:pPr>
            <a:r>
              <a:rPr lang="en-US" dirty="0" smtClean="0"/>
              <a:t> Special districts…</a:t>
            </a:r>
          </a:p>
          <a:p>
            <a:pPr marL="514350" lvl="0" algn="just">
              <a:buFont typeface="Wingdings" panose="05000000000000000000" pitchFamily="2" charset="2"/>
              <a:buChar char="Ø"/>
            </a:pPr>
            <a:r>
              <a:rPr lang="en-US" dirty="0"/>
              <a:t>Serve in specifically defined </a:t>
            </a:r>
            <a:r>
              <a:rPr lang="en-US" dirty="0" smtClean="0"/>
              <a:t>areas</a:t>
            </a:r>
          </a:p>
          <a:p>
            <a:pPr marL="514350" lvl="0" algn="just">
              <a:buFont typeface="Wingdings" panose="05000000000000000000" pitchFamily="2" charset="2"/>
              <a:buChar char="Ø"/>
            </a:pPr>
            <a:r>
              <a:rPr lang="en-US" dirty="0" smtClean="0"/>
              <a:t>Usually provide </a:t>
            </a:r>
            <a:r>
              <a:rPr lang="en-US" dirty="0"/>
              <a:t>only a single service, allowing them to </a:t>
            </a:r>
            <a:r>
              <a:rPr lang="en-US" dirty="0" smtClean="0"/>
              <a:t>fully concentrate </a:t>
            </a:r>
            <a:r>
              <a:rPr lang="en-US" dirty="0"/>
              <a:t>on one </a:t>
            </a:r>
            <a:r>
              <a:rPr lang="en-US" dirty="0" smtClean="0"/>
              <a:t>activity</a:t>
            </a:r>
          </a:p>
          <a:p>
            <a:pPr marL="514350" lvl="0" algn="just">
              <a:buFont typeface="Wingdings" panose="05000000000000000000" pitchFamily="2" charset="2"/>
              <a:buChar char="Ø"/>
            </a:pPr>
            <a:r>
              <a:rPr lang="en-US" dirty="0" smtClean="0"/>
              <a:t>Deliver </a:t>
            </a:r>
            <a:r>
              <a:rPr lang="en-US" dirty="0"/>
              <a:t>public programs and public facilities that their constituents </a:t>
            </a:r>
            <a:r>
              <a:rPr lang="en-US" dirty="0" smtClean="0"/>
              <a:t>want</a:t>
            </a:r>
          </a:p>
          <a:p>
            <a:pPr marL="514350" lvl="0" algn="just">
              <a:buFont typeface="Wingdings" panose="05000000000000000000" pitchFamily="2" charset="2"/>
              <a:buChar char="Ø"/>
            </a:pPr>
            <a:r>
              <a:rPr lang="en-US" dirty="0" smtClean="0"/>
              <a:t>Utilize </a:t>
            </a:r>
            <a:r>
              <a:rPr lang="en-US" dirty="0"/>
              <a:t>staff and other experts specializing on the specific mission of the district.</a:t>
            </a:r>
          </a:p>
          <a:p>
            <a:pPr marL="0" indent="0" fontAlgn="auto">
              <a:spcBef>
                <a:spcPts val="1800"/>
              </a:spcBef>
              <a:spcAft>
                <a:spcPts val="0"/>
              </a:spcAft>
              <a:buNone/>
              <a:defRPr/>
            </a:pPr>
            <a:endParaRPr lang="en-US" sz="3200" b="1" dirty="0">
              <a:solidFill>
                <a:schemeClr val="tx2"/>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6998653" y="378501"/>
            <a:ext cx="1360170" cy="1348740"/>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additive="base">
                                        <p:cTn id="7" dur="500" fill="hold"/>
                                        <p:tgtEl>
                                          <p:spTgt spid="37891">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7891">
                                            <p:txEl>
                                              <p:pRg st="2" end="2"/>
                                            </p:txEl>
                                          </p:spTgt>
                                        </p:tgtEl>
                                        <p:attrNameLst>
                                          <p:attrName>style.visibility</p:attrName>
                                        </p:attrNameLst>
                                      </p:cBhvr>
                                      <p:to>
                                        <p:strVal val="visible"/>
                                      </p:to>
                                    </p:set>
                                    <p:anim calcmode="lin" valueType="num">
                                      <p:cBhvr additive="base">
                                        <p:cTn id="13" dur="500" fill="hold"/>
                                        <p:tgtEl>
                                          <p:spTgt spid="378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anim calcmode="lin" valueType="num">
                                      <p:cBhvr additive="base">
                                        <p:cTn id="19" dur="500" fill="hold"/>
                                        <p:tgtEl>
                                          <p:spTgt spid="37891">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1">
                                            <p:txEl>
                                              <p:pRg st="4" end="4"/>
                                            </p:txEl>
                                          </p:spTgt>
                                        </p:tgtEl>
                                        <p:attrNameLst>
                                          <p:attrName>style.visibility</p:attrName>
                                        </p:attrNameLst>
                                      </p:cBhvr>
                                      <p:to>
                                        <p:strVal val="visible"/>
                                      </p:to>
                                    </p:set>
                                    <p:anim calcmode="lin" valueType="num">
                                      <p:cBhvr additive="base">
                                        <p:cTn id="25" dur="500" fill="hold"/>
                                        <p:tgtEl>
                                          <p:spTgt spid="37891">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78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7891">
                                            <p:txEl>
                                              <p:pRg st="6" end="6"/>
                                            </p:txEl>
                                          </p:spTgt>
                                        </p:tgtEl>
                                        <p:attrNameLst>
                                          <p:attrName>style.visibility</p:attrName>
                                        </p:attrNameLst>
                                      </p:cBhvr>
                                      <p:to>
                                        <p:strVal val="visible"/>
                                      </p:to>
                                    </p:set>
                                    <p:anim calcmode="lin" valueType="num">
                                      <p:cBhvr additive="base">
                                        <p:cTn id="37" dur="500" fill="hold"/>
                                        <p:tgtEl>
                                          <p:spTgt spid="3789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78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1">
                                            <p:txEl>
                                              <p:pRg st="7" end="7"/>
                                            </p:txEl>
                                          </p:spTgt>
                                        </p:tgtEl>
                                        <p:attrNameLst>
                                          <p:attrName>style.visibility</p:attrName>
                                        </p:attrNameLst>
                                      </p:cBhvr>
                                      <p:to>
                                        <p:strVal val="visible"/>
                                      </p:to>
                                    </p:set>
                                    <p:anim calcmode="lin" valueType="num">
                                      <p:cBhvr additive="base">
                                        <p:cTn id="43" dur="500" fill="hold"/>
                                        <p:tgtEl>
                                          <p:spTgt spid="37891">
                                            <p:txEl>
                                              <p:pRg st="7" end="7"/>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789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81051" y="513413"/>
            <a:ext cx="7253678" cy="1066800"/>
          </a:xfrm>
        </p:spPr>
        <p:txBody>
          <a:bodyPr>
            <a:normAutofit/>
          </a:bodyPr>
          <a:lstStyle/>
          <a:p>
            <a:pPr fontAlgn="auto">
              <a:spcAft>
                <a:spcPts val="0"/>
              </a:spcAft>
              <a:defRPr/>
            </a:pPr>
            <a:r>
              <a:rPr lang="en-US" altLang="en-US" sz="3200" b="1" dirty="0" smtClean="0">
                <a:latin typeface="Tahoma" pitchFamily="34" charset="0"/>
              </a:rPr>
              <a:t>What Special Districts are not:</a:t>
            </a:r>
            <a:endParaRPr altLang="en-US" sz="3200" b="1" dirty="0" smtClean="0">
              <a:latin typeface="Tahoma" pitchFamily="34" charset="0"/>
            </a:endParaRPr>
          </a:p>
        </p:txBody>
      </p:sp>
      <p:sp>
        <p:nvSpPr>
          <p:cNvPr id="2" name="Rectangle 3"/>
          <p:cNvSpPr>
            <a:spLocks noGrp="1" noChangeArrowheads="1"/>
          </p:cNvSpPr>
          <p:nvPr>
            <p:ph idx="1"/>
          </p:nvPr>
        </p:nvSpPr>
        <p:spPr>
          <a:xfrm>
            <a:off x="952500" y="2278505"/>
            <a:ext cx="7456981" cy="4197245"/>
          </a:xfrm>
          <a:solidFill>
            <a:schemeClr val="bg1"/>
          </a:solidFill>
        </p:spPr>
        <p:txBody>
          <a:bodyPr>
            <a:normAutofit/>
          </a:bodyPr>
          <a:lstStyle/>
          <a:p>
            <a:pPr lvl="0"/>
            <a:r>
              <a:rPr lang="en-US" sz="2800" dirty="0" smtClean="0"/>
              <a:t>not </a:t>
            </a:r>
            <a:r>
              <a:rPr lang="en-US" sz="2800" dirty="0"/>
              <a:t>state government</a:t>
            </a:r>
            <a:r>
              <a:rPr lang="en-US" sz="2800" dirty="0" smtClean="0"/>
              <a:t>.</a:t>
            </a:r>
          </a:p>
          <a:p>
            <a:pPr marL="0" lvl="0" indent="0">
              <a:buNone/>
            </a:pPr>
            <a:endParaRPr lang="en-US" sz="2800" dirty="0"/>
          </a:p>
          <a:p>
            <a:pPr lvl="0"/>
            <a:r>
              <a:rPr lang="en-US" sz="2800" dirty="0" smtClean="0"/>
              <a:t>not </a:t>
            </a:r>
            <a:r>
              <a:rPr lang="en-US" sz="2800" dirty="0"/>
              <a:t>city or county government</a:t>
            </a:r>
            <a:r>
              <a:rPr lang="en-US" sz="2800" dirty="0" smtClean="0"/>
              <a:t>.</a:t>
            </a:r>
          </a:p>
          <a:p>
            <a:pPr marL="0" lvl="0" indent="0">
              <a:buNone/>
            </a:pPr>
            <a:endParaRPr lang="en-US" sz="2800" dirty="0"/>
          </a:p>
          <a:p>
            <a:pPr lvl="0"/>
            <a:r>
              <a:rPr lang="en-US" sz="2800" dirty="0" smtClean="0"/>
              <a:t>not </a:t>
            </a:r>
            <a:r>
              <a:rPr lang="en-US" sz="2800" dirty="0"/>
              <a:t>"Mello-</a:t>
            </a:r>
            <a:r>
              <a:rPr lang="en-US" sz="2800" dirty="0" err="1"/>
              <a:t>Roos</a:t>
            </a:r>
            <a:r>
              <a:rPr lang="en-US" sz="2800" dirty="0"/>
              <a:t>" districts or benefit assessment districts</a:t>
            </a:r>
            <a:r>
              <a:rPr lang="en-US" sz="2800" dirty="0" smtClean="0"/>
              <a:t>.</a:t>
            </a:r>
          </a:p>
          <a:p>
            <a:pPr marL="0" lvl="0" indent="0">
              <a:buNone/>
            </a:pPr>
            <a:endParaRPr lang="en-US" sz="2800" dirty="0"/>
          </a:p>
          <a:p>
            <a:pPr lvl="0"/>
            <a:r>
              <a:rPr lang="en-US" sz="2800" u="sng" dirty="0" smtClean="0"/>
              <a:t>not </a:t>
            </a:r>
            <a:r>
              <a:rPr lang="en-US" sz="2800" u="sng" dirty="0"/>
              <a:t>private, corporate, or non-profit entities</a:t>
            </a:r>
            <a:r>
              <a:rPr lang="en-US" u="sng" dirty="0"/>
              <a:t>.</a:t>
            </a:r>
          </a:p>
          <a:p>
            <a:pPr marL="274320" indent="-274320" fontAlgn="auto">
              <a:spcAft>
                <a:spcPts val="0"/>
              </a:spcAft>
              <a:buFontTx/>
              <a:buNone/>
              <a:defRPr/>
            </a:pPr>
            <a:endParaRPr lang="en-US" sz="2400" b="1" dirty="0" smtClean="0">
              <a:solidFill>
                <a:srgbClr val="280EA8"/>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7197481" y="513413"/>
            <a:ext cx="1674495" cy="1539240"/>
          </a:xfrm>
          <a:prstGeom prst="rect">
            <a:avLst/>
          </a:prstGeom>
          <a:noFill/>
          <a:ln>
            <a:noFill/>
          </a:ln>
          <a:extLst>
            <a:ext uri="{53640926-AAD7-44D8-BBD7-CCE9431645EC}">
              <a14:shadowObscured xmlns:a14="http://schemas.microsoft.com/office/drawing/2010/main"/>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Box 2"/>
          <p:cNvSpPr txBox="1">
            <a:spLocks noGrp="1" noChangeArrowheads="1"/>
          </p:cNvSpPr>
          <p:nvPr>
            <p:ph type="ctrTitle"/>
          </p:nvPr>
        </p:nvSpPr>
        <p:spPr bwMode="auto">
          <a:xfrm>
            <a:off x="790574" y="2133601"/>
            <a:ext cx="7477125" cy="3562350"/>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342900" marR="0" lvl="0" indent="-342900" algn="just">
              <a:lnSpc>
                <a:spcPct val="107000"/>
              </a:lnSpc>
              <a:spcBef>
                <a:spcPts val="0"/>
              </a:spcBef>
              <a:spcAft>
                <a:spcPts val="0"/>
              </a:spcAft>
              <a:buFont typeface="Symbol" panose="05050102010706020507" pitchFamily="18" charset="2"/>
              <a:buChar char=""/>
            </a:pPr>
            <a:r>
              <a:rPr lang="en-US" sz="2400" b="1"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The proposed TWD </a:t>
            </a:r>
            <a:r>
              <a:rPr lang="en-US" sz="2400" b="1" u="sng"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WILL BE</a:t>
            </a:r>
            <a:r>
              <a:rPr lang="en-US" sz="2400" b="1"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  a local government agency, specifically, a California Water District formed pursuant to Water Code Section 34000.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algn="just">
              <a:lnSpc>
                <a:spcPct val="107000"/>
              </a:lnSpc>
              <a:spcBef>
                <a:spcPts val="0"/>
              </a:spcBef>
              <a:spcAft>
                <a:spcPts val="0"/>
              </a:spcAft>
            </a:pPr>
            <a:r>
              <a:rPr lang="en-US" sz="2400" b="1"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800"/>
              </a:spcAft>
              <a:buFont typeface="Symbol" panose="05050102010706020507" pitchFamily="18" charset="2"/>
              <a:buChar char=""/>
            </a:pPr>
            <a:r>
              <a:rPr lang="en-US" sz="2400" b="1"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The proposed TWD </a:t>
            </a:r>
            <a:r>
              <a:rPr lang="en-US" sz="2400" b="1" u="sng"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WILL NOT</a:t>
            </a:r>
            <a:r>
              <a:rPr lang="en-US" sz="2400" b="1"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 be a private, corporate or non-profit entity.</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7340356" y="84788"/>
            <a:ext cx="1674495" cy="1539240"/>
          </a:xfrm>
          <a:prstGeom prst="rect">
            <a:avLst/>
          </a:prstGeom>
          <a:noFill/>
          <a:ln>
            <a:noFill/>
          </a:ln>
          <a:extLst>
            <a:ext uri="{53640926-AAD7-44D8-BBD7-CCE9431645EC}">
              <a14:shadowObscured xmlns:a14="http://schemas.microsoft.com/office/drawing/2010/main"/>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797049"/>
          </a:xfrm>
        </p:spPr>
        <p:txBody>
          <a:bodyPr>
            <a:normAutofit fontScale="90000"/>
          </a:bodyPr>
          <a:lstStyle/>
          <a:p>
            <a:r>
              <a:rPr lang="en-US" sz="3600" b="1" dirty="0"/>
              <a:t>What does the </a:t>
            </a:r>
            <a:r>
              <a:rPr lang="en-US" sz="3600" b="1" dirty="0" smtClean="0"/>
              <a:t/>
            </a:r>
            <a:br>
              <a:rPr lang="en-US" sz="3600" b="1" dirty="0" smtClean="0"/>
            </a:br>
            <a:r>
              <a:rPr lang="en-US" sz="3600" b="1" dirty="0" smtClean="0"/>
              <a:t>California </a:t>
            </a:r>
            <a:r>
              <a:rPr lang="en-US" sz="3600" b="1" dirty="0"/>
              <a:t>Legislative Analyst’s Office (LAO) </a:t>
            </a:r>
            <a:r>
              <a:rPr lang="en-US" sz="3600" b="1" dirty="0" smtClean="0"/>
              <a:t/>
            </a:r>
            <a:br>
              <a:rPr lang="en-US" sz="3600" b="1" dirty="0" smtClean="0"/>
            </a:br>
            <a:r>
              <a:rPr lang="en-US" sz="3600" b="1" dirty="0" smtClean="0"/>
              <a:t>Say </a:t>
            </a:r>
            <a:r>
              <a:rPr lang="en-US" sz="3600" b="1" dirty="0"/>
              <a:t>About Special Districts?</a:t>
            </a:r>
            <a:br>
              <a:rPr lang="en-US" sz="3600" b="1" dirty="0"/>
            </a:br>
            <a:endParaRPr lang="en-US" dirty="0"/>
          </a:p>
        </p:txBody>
      </p:sp>
      <p:sp>
        <p:nvSpPr>
          <p:cNvPr id="4" name="Text Box 2"/>
          <p:cNvSpPr txBox="1">
            <a:spLocks noGrp="1" noChangeArrowheads="1"/>
          </p:cNvSpPr>
          <p:nvPr>
            <p:ph idx="1"/>
          </p:nvPr>
        </p:nvSpPr>
        <p:spPr bwMode="auto">
          <a:xfrm>
            <a:off x="657225" y="2339975"/>
            <a:ext cx="7886700" cy="3422650"/>
          </a:xfrm>
          <a:prstGeom prst="rect">
            <a:avLst/>
          </a:prstGeom>
          <a:solidFill>
            <a:schemeClr val="accent2">
              <a:lumMod val="20000"/>
              <a:lumOff val="80000"/>
            </a:schemeClr>
          </a:solidFill>
          <a:ln w="28575">
            <a:solidFill>
              <a:schemeClr val="accent2">
                <a:lumMod val="50000"/>
              </a:schemeClr>
            </a:solidFill>
            <a:miter lim="800000"/>
            <a:headEnd/>
            <a:tailEnd/>
          </a:ln>
        </p:spPr>
        <p:txBody>
          <a:bodyPr rot="0" vert="horz" wrap="square" lIns="91440" tIns="45720" rIns="91440" bIns="45720" anchor="t" anchorCtr="0">
            <a:noAutofit/>
          </a:bodyPr>
          <a:lstStyle/>
          <a:p>
            <a:pPr marL="0" marR="0" algn="just">
              <a:lnSpc>
                <a:spcPct val="107000"/>
              </a:lnSpc>
              <a:spcBef>
                <a:spcPts val="0"/>
              </a:spcBef>
              <a:spcAft>
                <a:spcPts val="800"/>
              </a:spcAft>
            </a:pPr>
            <a:r>
              <a:rPr lang="en-US" sz="1600" dirty="0">
                <a:effectLst/>
                <a:latin typeface="Arial Rounded MT Bold" panose="020F0704030504030204" pitchFamily="34" charset="0"/>
                <a:ea typeface="Calibri" panose="020F0502020204030204" pitchFamily="34" charset="0"/>
                <a:cs typeface="Times New Roman" panose="02020603050405020304" pitchFamily="18" charset="0"/>
              </a:rPr>
              <a:t>“Water districts in California provide a diverse range of services—using a variety of financing means and governance structures. While some individual districts have pursued controversial policies, our analysis </a:t>
            </a:r>
            <a:r>
              <a:rPr lang="en-US" sz="2000" b="1" dirty="0">
                <a:solidFill>
                  <a:schemeClr val="accent6">
                    <a:lumMod val="50000"/>
                  </a:schemeClr>
                </a:solidFill>
                <a:effectLst/>
                <a:latin typeface="Arial Rounded MT Bold" panose="020F0704030504030204" pitchFamily="34" charset="0"/>
                <a:ea typeface="Calibri" panose="020F0502020204030204" pitchFamily="34" charset="0"/>
                <a:cs typeface="Times New Roman" panose="02020603050405020304" pitchFamily="18" charset="0"/>
              </a:rPr>
              <a:t>indicates no evidence of a statewide structural governance problem.</a:t>
            </a:r>
            <a:r>
              <a:rPr lang="en-US" sz="2000" dirty="0">
                <a:solidFill>
                  <a:schemeClr val="accent6">
                    <a:lumMod val="50000"/>
                  </a:schemeClr>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1600" dirty="0">
                <a:effectLst/>
                <a:latin typeface="Arial Rounded MT Bold" panose="020F0704030504030204" pitchFamily="34" charset="0"/>
                <a:ea typeface="Calibri" panose="020F0502020204030204" pitchFamily="34" charset="0"/>
                <a:cs typeface="Times New Roman" panose="02020603050405020304" pitchFamily="18" charset="0"/>
              </a:rPr>
              <a:t>Districts must make difficult tradeoffs in making their decisions. In those districts which have produced unpopular results, local remedies may be sought. For instance, residents have the opportunity to access the public participation process and propose changes. Local elections also provide the opportunity to change the character and policies of a governing board. If these approaches are not effective in dictating public opinion, residents also have the ability to approach their LAFCO about changing the structure of their special district.”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7753350" y="84788"/>
            <a:ext cx="1261501" cy="13249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095009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l="2873" t="5450" r="3898" b="2943"/>
          <a:stretch/>
        </p:blipFill>
        <p:spPr bwMode="auto">
          <a:xfrm>
            <a:off x="371475" y="4818062"/>
            <a:ext cx="1674495" cy="1539240"/>
          </a:xfrm>
          <a:prstGeom prst="rect">
            <a:avLst/>
          </a:prstGeom>
          <a:noFill/>
          <a:ln>
            <a:noFill/>
          </a:ln>
          <a:extLst>
            <a:ext uri="{53640926-AAD7-44D8-BBD7-CCE9431645EC}">
              <a14:shadowObscured xmlns:a14="http://schemas.microsoft.com/office/drawing/2010/main"/>
            </a:ext>
          </a:extLst>
        </p:spPr>
      </p:pic>
      <p:pic>
        <p:nvPicPr>
          <p:cNvPr id="23555" name="Picture 5" descr="C:\Users\slucas\AppData\Local\Microsoft\Windows\Temporary Internet Files\Content.IE5\I104OFZC\law[1].jpg"/>
          <p:cNvPicPr>
            <a:picLocks noChangeAspect="1" noChangeArrowheads="1"/>
          </p:cNvPicPr>
          <p:nvPr/>
        </p:nvPicPr>
        <p:blipFill>
          <a:blip r:embed="rId4" cstate="print"/>
          <a:srcRect/>
          <a:stretch>
            <a:fillRect/>
          </a:stretch>
        </p:blipFill>
        <p:spPr bwMode="auto">
          <a:xfrm>
            <a:off x="704850" y="1158875"/>
            <a:ext cx="2356473" cy="2603500"/>
          </a:xfrm>
          <a:prstGeom prst="rect">
            <a:avLst/>
          </a:prstGeom>
          <a:noFill/>
          <a:ln w="9525">
            <a:noFill/>
            <a:miter lim="800000"/>
            <a:headEnd/>
            <a:tailEnd/>
          </a:ln>
        </p:spPr>
      </p:pic>
      <p:sp>
        <p:nvSpPr>
          <p:cNvPr id="18435" name="Rectangle 3"/>
          <p:cNvSpPr>
            <a:spLocks noGrp="1" noChangeArrowheads="1"/>
          </p:cNvSpPr>
          <p:nvPr>
            <p:ph type="title"/>
          </p:nvPr>
        </p:nvSpPr>
        <p:spPr>
          <a:xfrm>
            <a:off x="371475" y="274638"/>
            <a:ext cx="7858125" cy="1143000"/>
          </a:xfrm>
        </p:spPr>
        <p:txBody>
          <a:bodyPr>
            <a:normAutofit/>
          </a:bodyPr>
          <a:lstStyle/>
          <a:p>
            <a:pPr fontAlgn="auto">
              <a:spcAft>
                <a:spcPts val="0"/>
              </a:spcAft>
              <a:defRPr/>
            </a:pPr>
            <a:r>
              <a:rPr altLang="en-US" b="1" dirty="0" smtClean="0">
                <a:solidFill>
                  <a:srgbClr val="598600"/>
                </a:solidFill>
              </a:rPr>
              <a:t> </a:t>
            </a:r>
            <a:r>
              <a:rPr lang="en-US" b="1" dirty="0" smtClean="0"/>
              <a:t>3. Governance </a:t>
            </a:r>
            <a:r>
              <a:rPr lang="en-US" b="1" dirty="0"/>
              <a:t>Oversight/Public Participation</a:t>
            </a:r>
            <a:endParaRPr altLang="en-US" b="1" dirty="0" smtClean="0">
              <a:solidFill>
                <a:srgbClr val="598600"/>
              </a:solidFill>
            </a:endParaRPr>
          </a:p>
        </p:txBody>
      </p:sp>
      <p:sp>
        <p:nvSpPr>
          <p:cNvPr id="23556" name="Rectangle 2"/>
          <p:cNvSpPr>
            <a:spLocks noGrp="1" noChangeArrowheads="1"/>
          </p:cNvSpPr>
          <p:nvPr>
            <p:ph idx="1"/>
          </p:nvPr>
        </p:nvSpPr>
        <p:spPr>
          <a:xfrm>
            <a:off x="809625" y="2133600"/>
            <a:ext cx="7239000" cy="3886200"/>
          </a:xfrm>
        </p:spPr>
        <p:txBody>
          <a:bodyPr>
            <a:normAutofit/>
          </a:bodyPr>
          <a:lstStyle/>
          <a:p>
            <a:pPr algn="r"/>
            <a:r>
              <a:rPr lang="en-US" altLang="en-US" sz="2800" b="1" dirty="0" smtClean="0">
                <a:solidFill>
                  <a:srgbClr val="280EA8"/>
                </a:solidFill>
              </a:rPr>
              <a:t>Cortese-Knox-Hertzberg Act</a:t>
            </a:r>
          </a:p>
          <a:p>
            <a:pPr algn="r"/>
            <a:r>
              <a:rPr lang="en-US" altLang="en-US" sz="2800" b="1" dirty="0">
                <a:solidFill>
                  <a:srgbClr val="280EA8"/>
                </a:solidFill>
                <a:cs typeface="Tahoma" pitchFamily="34" charset="0"/>
              </a:rPr>
              <a:t>Political Reform </a:t>
            </a:r>
            <a:r>
              <a:rPr lang="en-US" altLang="en-US" sz="2800" b="1" dirty="0" smtClean="0">
                <a:solidFill>
                  <a:srgbClr val="280EA8"/>
                </a:solidFill>
                <a:cs typeface="Tahoma" pitchFamily="34" charset="0"/>
              </a:rPr>
              <a:t>Act</a:t>
            </a:r>
          </a:p>
          <a:p>
            <a:pPr algn="r"/>
            <a:r>
              <a:rPr lang="en-US" altLang="en-US" sz="2800" b="1" dirty="0" smtClean="0">
                <a:solidFill>
                  <a:srgbClr val="280EA8"/>
                </a:solidFill>
              </a:rPr>
              <a:t>Brown Act / Public Records Act</a:t>
            </a:r>
          </a:p>
          <a:p>
            <a:pPr algn="r"/>
            <a:r>
              <a:rPr lang="en-US" altLang="en-US" sz="2800" b="1" dirty="0" smtClean="0">
                <a:solidFill>
                  <a:srgbClr val="280EA8"/>
                </a:solidFill>
              </a:rPr>
              <a:t>California Environmental Quality Act (CEQA)</a:t>
            </a:r>
          </a:p>
          <a:p>
            <a:pPr algn="r">
              <a:spcAft>
                <a:spcPct val="10000"/>
              </a:spcAft>
            </a:pPr>
            <a:r>
              <a:rPr lang="en-US" altLang="en-US" sz="2800" b="1" dirty="0" smtClean="0">
                <a:solidFill>
                  <a:srgbClr val="280EA8"/>
                </a:solidFill>
                <a:cs typeface="Tahoma" pitchFamily="34" charset="0"/>
              </a:rPr>
              <a:t>Sustainable Groundwater Management Act   (SGMA)</a:t>
            </a:r>
          </a:p>
          <a:p>
            <a:pPr algn="r">
              <a:spcAft>
                <a:spcPct val="10000"/>
              </a:spcAft>
            </a:pPr>
            <a:r>
              <a:rPr lang="en-US" altLang="en-US" sz="2800" b="1" dirty="0" smtClean="0">
                <a:solidFill>
                  <a:srgbClr val="280EA8"/>
                </a:solidFill>
                <a:cs typeface="Tahoma" pitchFamily="34" charset="0"/>
              </a:rPr>
              <a:t>Principal Acts/California Water Code</a:t>
            </a:r>
            <a:endParaRPr lang="en-US" altLang="en-US" sz="2800" b="1" dirty="0">
              <a:solidFill>
                <a:srgbClr val="280EA8"/>
              </a:solidFill>
            </a:endParaRPr>
          </a:p>
          <a:p>
            <a:endParaRPr lang="en-US" altLang="en-US" dirty="0" smtClean="0">
              <a:solidFill>
                <a:srgbClr val="280EA8"/>
              </a:solidFill>
            </a:endParaRPr>
          </a:p>
        </p:txBody>
      </p:sp>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lstStyle/>
          <a:p>
            <a:pPr algn="ctr" fontAlgn="auto">
              <a:spcAft>
                <a:spcPts val="0"/>
              </a:spcAft>
              <a:defRPr/>
            </a:pPr>
            <a:r>
              <a:rPr altLang="en-US" dirty="0" smtClean="0"/>
              <a:t>		</a:t>
            </a:r>
            <a:r>
              <a:rPr altLang="en-US" sz="4400" b="1" dirty="0" smtClean="0"/>
              <a:t>LAFCo</a:t>
            </a:r>
            <a:r>
              <a:rPr lang="en-US" altLang="en-US" sz="4400" b="1" dirty="0" smtClean="0"/>
              <a:t> Oversight</a:t>
            </a:r>
            <a:endParaRPr altLang="en-US" sz="4400" b="1" dirty="0" smtClean="0"/>
          </a:p>
        </p:txBody>
      </p:sp>
      <p:sp>
        <p:nvSpPr>
          <p:cNvPr id="16388" name="Rectangle 3"/>
          <p:cNvSpPr>
            <a:spLocks noGrp="1" noChangeArrowheads="1"/>
          </p:cNvSpPr>
          <p:nvPr>
            <p:ph idx="1"/>
          </p:nvPr>
        </p:nvSpPr>
        <p:spPr>
          <a:xfrm>
            <a:off x="228600" y="2066925"/>
            <a:ext cx="7543800" cy="4183063"/>
          </a:xfrm>
        </p:spPr>
        <p:txBody>
          <a:bodyPr>
            <a:normAutofit lnSpcReduction="10000"/>
          </a:bodyPr>
          <a:lstStyle/>
          <a:p>
            <a:pPr lvl="0"/>
            <a:r>
              <a:rPr lang="en-US" sz="2400" b="1" dirty="0"/>
              <a:t>Prepare a </a:t>
            </a:r>
            <a:r>
              <a:rPr lang="en-US" sz="2400" b="1" dirty="0">
                <a:solidFill>
                  <a:srgbClr val="C00000"/>
                </a:solidFill>
              </a:rPr>
              <a:t>municipal service review </a:t>
            </a:r>
            <a:r>
              <a:rPr lang="en-US" sz="2400" b="1" dirty="0"/>
              <a:t>(MSR) making determinations concerning its service capabilities and governance among others </a:t>
            </a:r>
            <a:endParaRPr lang="en-US" sz="2400" b="1" dirty="0" smtClean="0"/>
          </a:p>
          <a:p>
            <a:pPr lvl="0"/>
            <a:endParaRPr lang="en-US" sz="2400" b="1" dirty="0"/>
          </a:p>
          <a:p>
            <a:pPr lvl="0"/>
            <a:r>
              <a:rPr lang="en-US" sz="2400" b="1" dirty="0"/>
              <a:t>Establish/amend/update its </a:t>
            </a:r>
            <a:r>
              <a:rPr lang="en-US" sz="2400" b="1" dirty="0">
                <a:solidFill>
                  <a:srgbClr val="C00000"/>
                </a:solidFill>
              </a:rPr>
              <a:t>sphere of </a:t>
            </a:r>
            <a:r>
              <a:rPr lang="en-US" sz="2400" b="1" dirty="0" smtClean="0">
                <a:solidFill>
                  <a:srgbClr val="C00000"/>
                </a:solidFill>
              </a:rPr>
              <a:t>influence </a:t>
            </a:r>
            <a:r>
              <a:rPr lang="en-US" sz="2400" b="1" dirty="0" smtClean="0"/>
              <a:t>(</a:t>
            </a:r>
            <a:r>
              <a:rPr lang="en-US" sz="2400" b="1" dirty="0" err="1" smtClean="0"/>
              <a:t>SOI</a:t>
            </a:r>
            <a:r>
              <a:rPr lang="en-US" sz="2400" b="1" dirty="0" smtClean="0"/>
              <a:t>)</a:t>
            </a:r>
          </a:p>
          <a:p>
            <a:pPr lvl="0"/>
            <a:endParaRPr lang="en-US" sz="2400" b="1" dirty="0"/>
          </a:p>
          <a:p>
            <a:pPr lvl="0"/>
            <a:r>
              <a:rPr lang="en-US" sz="2400" b="1" dirty="0"/>
              <a:t>Approve/disapprove future jurisdictional </a:t>
            </a:r>
            <a:r>
              <a:rPr lang="en-US" sz="2400" b="1" dirty="0">
                <a:solidFill>
                  <a:srgbClr val="C00000"/>
                </a:solidFill>
              </a:rPr>
              <a:t>boundary </a:t>
            </a:r>
            <a:r>
              <a:rPr lang="en-US" sz="2400" b="1" dirty="0" smtClean="0">
                <a:solidFill>
                  <a:srgbClr val="C00000"/>
                </a:solidFill>
              </a:rPr>
              <a:t>changes</a:t>
            </a:r>
          </a:p>
          <a:p>
            <a:pPr marL="0" lvl="0" indent="0">
              <a:buNone/>
            </a:pPr>
            <a:endParaRPr lang="en-US" sz="2400" b="1" dirty="0"/>
          </a:p>
          <a:p>
            <a:pPr lvl="0"/>
            <a:r>
              <a:rPr lang="en-US" sz="2400" b="1" dirty="0"/>
              <a:t>Consider/initiate other </a:t>
            </a:r>
            <a:r>
              <a:rPr lang="en-US" sz="2400" b="1" dirty="0">
                <a:solidFill>
                  <a:srgbClr val="C00000"/>
                </a:solidFill>
              </a:rPr>
              <a:t>reorganizations</a:t>
            </a:r>
            <a:r>
              <a:rPr lang="en-US" sz="2400" b="1" dirty="0"/>
              <a:t> such as consolidations and dissolution if warranted</a:t>
            </a:r>
          </a:p>
          <a:p>
            <a:pPr>
              <a:spcBef>
                <a:spcPct val="50000"/>
              </a:spcBef>
            </a:pPr>
            <a:endParaRPr lang="en-US" altLang="en-US" sz="2800" b="1" dirty="0" smtClean="0">
              <a:solidFill>
                <a:srgbClr val="280EA8"/>
              </a:solidFill>
            </a:endParaRPr>
          </a:p>
        </p:txBody>
      </p:sp>
      <p:sp>
        <p:nvSpPr>
          <p:cNvPr id="2" name="AutoShape 2" descr="Legislative Oversight of State Agency Rule-making – Colorado LegiSour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7099300" y="4181475"/>
            <a:ext cx="1933575" cy="2362200"/>
          </a:xfrm>
          <a:prstGeom prst="rect">
            <a:avLst/>
          </a:prstGeom>
        </p:spPr>
      </p:pic>
      <p:pic>
        <p:nvPicPr>
          <p:cNvPr id="4" name="Picture 3"/>
          <p:cNvPicPr>
            <a:picLocks noChangeAspect="1"/>
          </p:cNvPicPr>
          <p:nvPr/>
        </p:nvPicPr>
        <p:blipFill>
          <a:blip r:embed="rId4"/>
          <a:stretch>
            <a:fillRect/>
          </a:stretch>
        </p:blipFill>
        <p:spPr>
          <a:xfrm>
            <a:off x="533327" y="256696"/>
            <a:ext cx="1676545" cy="1542422"/>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body" idx="4294967295"/>
          </p:nvPr>
        </p:nvSpPr>
        <p:spPr>
          <a:xfrm>
            <a:off x="371402" y="1981200"/>
            <a:ext cx="8077345" cy="3676650"/>
          </a:xfrm>
        </p:spPr>
        <p:txBody>
          <a:bodyPr>
            <a:normAutofit/>
          </a:bodyPr>
          <a:lstStyle/>
          <a:p>
            <a:pPr>
              <a:spcBef>
                <a:spcPct val="50000"/>
              </a:spcBef>
            </a:pPr>
            <a:r>
              <a:rPr lang="en-US" b="1" dirty="0"/>
              <a:t>Enabling or </a:t>
            </a:r>
            <a:r>
              <a:rPr lang="en-US" b="1" u="sng" dirty="0"/>
              <a:t>principal acts </a:t>
            </a:r>
            <a:r>
              <a:rPr lang="en-US" b="1" dirty="0" smtClean="0"/>
              <a:t>serve </a:t>
            </a:r>
            <a:r>
              <a:rPr lang="en-US" b="1" dirty="0"/>
              <a:t>as the framework for a district, outlining the legal parameters for its governance and </a:t>
            </a:r>
            <a:r>
              <a:rPr lang="en-US" b="1" dirty="0" smtClean="0"/>
              <a:t>operation</a:t>
            </a:r>
            <a:r>
              <a:rPr lang="en-US" b="1" dirty="0"/>
              <a:t>. </a:t>
            </a:r>
            <a:endParaRPr lang="en-US" b="1" dirty="0" smtClean="0"/>
          </a:p>
          <a:p>
            <a:pPr>
              <a:spcBef>
                <a:spcPct val="50000"/>
              </a:spcBef>
            </a:pPr>
            <a:r>
              <a:rPr lang="en-US" b="1" dirty="0"/>
              <a:t>There are two types of enabling acts: </a:t>
            </a:r>
            <a:endParaRPr lang="en-US" b="1" dirty="0" smtClean="0"/>
          </a:p>
          <a:p>
            <a:pPr marL="571500">
              <a:spcBef>
                <a:spcPct val="50000"/>
              </a:spcBef>
              <a:buFont typeface="Wingdings" panose="05000000000000000000" pitchFamily="2" charset="2"/>
              <a:buChar char="Ø"/>
            </a:pPr>
            <a:r>
              <a:rPr lang="en-US" b="1" u="sng" dirty="0" smtClean="0"/>
              <a:t>Principal </a:t>
            </a:r>
            <a:r>
              <a:rPr lang="en-US" b="1" u="sng" dirty="0"/>
              <a:t>acts </a:t>
            </a:r>
            <a:r>
              <a:rPr lang="en-US" b="1" dirty="0"/>
              <a:t>are established for an entire category of special </a:t>
            </a:r>
            <a:r>
              <a:rPr lang="en-US" b="1" dirty="0" smtClean="0"/>
              <a:t>districts.  There are 29 </a:t>
            </a:r>
            <a:r>
              <a:rPr lang="en-US" b="1" dirty="0"/>
              <a:t>different principal acts for the different types of special districts</a:t>
            </a:r>
            <a:r>
              <a:rPr lang="en-US" b="1" dirty="0" smtClean="0"/>
              <a:t>.</a:t>
            </a:r>
          </a:p>
          <a:p>
            <a:pPr marL="400050" indent="0">
              <a:spcBef>
                <a:spcPct val="50000"/>
              </a:spcBef>
              <a:buNone/>
            </a:pPr>
            <a:endParaRPr lang="en-US" b="1" dirty="0" smtClean="0"/>
          </a:p>
          <a:p>
            <a:pPr marL="571500">
              <a:spcBef>
                <a:spcPct val="50000"/>
              </a:spcBef>
              <a:buFont typeface="Wingdings" panose="05000000000000000000" pitchFamily="2" charset="2"/>
              <a:buChar char="Ø"/>
            </a:pPr>
            <a:r>
              <a:rPr lang="en-US" b="1" u="sng" dirty="0" smtClean="0"/>
              <a:t>Special </a:t>
            </a:r>
            <a:r>
              <a:rPr lang="en-US" b="1" u="sng" dirty="0"/>
              <a:t>acts </a:t>
            </a:r>
            <a:r>
              <a:rPr lang="en-US" b="1" dirty="0"/>
              <a:t>are targeted to the formation and </a:t>
            </a:r>
            <a:r>
              <a:rPr lang="en-US" b="1" dirty="0" smtClean="0"/>
              <a:t>functions </a:t>
            </a:r>
            <a:r>
              <a:rPr lang="en-US" b="1" dirty="0"/>
              <a:t>of a specific proposed district. </a:t>
            </a:r>
            <a:endParaRPr lang="en-US" b="1" dirty="0" smtClean="0"/>
          </a:p>
        </p:txBody>
      </p:sp>
      <p:sp>
        <p:nvSpPr>
          <p:cNvPr id="26627" name="Rectangle 3"/>
          <p:cNvSpPr>
            <a:spLocks noGrp="1" noChangeArrowheads="1"/>
          </p:cNvSpPr>
          <p:nvPr>
            <p:ph type="title" idx="4294967295"/>
          </p:nvPr>
        </p:nvSpPr>
        <p:spPr>
          <a:xfrm>
            <a:off x="2722694" y="152399"/>
            <a:ext cx="3754305" cy="1255417"/>
          </a:xfrm>
        </p:spPr>
        <p:txBody>
          <a:bodyPr>
            <a:normAutofit/>
          </a:bodyPr>
          <a:lstStyle/>
          <a:p>
            <a:pPr fontAlgn="auto">
              <a:spcAft>
                <a:spcPts val="0"/>
              </a:spcAft>
              <a:defRPr/>
            </a:pPr>
            <a:r>
              <a:rPr lang="en-US" altLang="en-US" sz="4400" b="1" dirty="0" smtClean="0"/>
              <a:t>Principal Acts</a:t>
            </a:r>
            <a:endParaRPr altLang="en-US" sz="4400" b="1" dirty="0" smtClean="0"/>
          </a:p>
        </p:txBody>
      </p:sp>
      <p:pic>
        <p:nvPicPr>
          <p:cNvPr id="3074" name="Picture 2" descr="Free Rules Cliparts, Download Free Rules Cliparts png images, Free ClipArts  on Clipart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8474" y="5312726"/>
            <a:ext cx="1879821" cy="1263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71402" y="152399"/>
            <a:ext cx="1676545" cy="1542422"/>
          </a:xfrm>
          <a:prstGeom prst="rect">
            <a:avLst/>
          </a:prstGeom>
        </p:spPr>
      </p:pic>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lgn="ctr" fontAlgn="auto">
              <a:spcAft>
                <a:spcPts val="0"/>
              </a:spcAft>
              <a:defRPr/>
            </a:pPr>
            <a:r>
              <a:rPr lang="en-US" altLang="en-US" sz="3600" b="1" dirty="0" smtClean="0"/>
              <a:t>   California Water District</a:t>
            </a:r>
            <a:r>
              <a:rPr altLang="en-US" sz="3600" dirty="0" smtClean="0"/>
              <a:t>		</a:t>
            </a:r>
            <a:endParaRPr altLang="en-US" sz="4800" b="1" dirty="0" smtClean="0">
              <a:solidFill>
                <a:srgbClr val="598600"/>
              </a:solidFill>
            </a:endParaRPr>
          </a:p>
        </p:txBody>
      </p:sp>
      <p:pic>
        <p:nvPicPr>
          <p:cNvPr id="7" name="Picture 6"/>
          <p:cNvPicPr>
            <a:picLocks noChangeAspect="1"/>
          </p:cNvPicPr>
          <p:nvPr/>
        </p:nvPicPr>
        <p:blipFill>
          <a:blip r:embed="rId3"/>
          <a:stretch>
            <a:fillRect/>
          </a:stretch>
        </p:blipFill>
        <p:spPr>
          <a:xfrm>
            <a:off x="533327" y="256696"/>
            <a:ext cx="1336091" cy="1229204"/>
          </a:xfrm>
          <a:prstGeom prst="rect">
            <a:avLst/>
          </a:prstGeom>
        </p:spPr>
      </p:pic>
      <p:sp>
        <p:nvSpPr>
          <p:cNvPr id="10" name="Text Box 2"/>
          <p:cNvSpPr txBox="1">
            <a:spLocks noChangeArrowheads="1"/>
          </p:cNvSpPr>
          <p:nvPr/>
        </p:nvSpPr>
        <p:spPr bwMode="auto">
          <a:xfrm>
            <a:off x="819149" y="2078513"/>
            <a:ext cx="7362825" cy="4417537"/>
          </a:xfrm>
          <a:prstGeom prst="rect">
            <a:avLst/>
          </a:prstGeom>
          <a:solidFill>
            <a:schemeClr val="accent1">
              <a:lumMod val="20000"/>
              <a:lumOff val="80000"/>
            </a:schemeClr>
          </a:solidFill>
          <a:ln w="28575" cap="flat" cmpd="sng" algn="ctr">
            <a:solidFill>
              <a:schemeClr val="accent1">
                <a:lumMod val="75000"/>
              </a:schemeClr>
            </a:solidFill>
            <a:prstDash val="solid"/>
            <a:miter lim="800000"/>
            <a:headEnd/>
            <a:tailEnd/>
          </a:ln>
          <a:effectLst/>
        </p:spPr>
        <p:txBody>
          <a:bodyPr rot="0" vert="horz" wrap="square" lIns="91440" tIns="45720" rIns="91440" bIns="45720" anchor="t" anchorCtr="0">
            <a:noAutofit/>
          </a:bodyPr>
          <a:lstStyle/>
          <a:p>
            <a:pPr marL="571500" marR="0" indent="-342900" algn="just">
              <a:lnSpc>
                <a:spcPct val="107000"/>
              </a:lnSpc>
              <a:spcBef>
                <a:spcPts val="0"/>
              </a:spcBef>
              <a:spcAft>
                <a:spcPts val="0"/>
              </a:spcAft>
              <a:buFont typeface="Arial" panose="020B0604020202020204" pitchFamily="34" charset="0"/>
              <a:buChar char="•"/>
            </a:pPr>
            <a:r>
              <a:rPr lang="en-US" sz="2000"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The proposed TWD has been initiated locally through Butte LAFCo as a California Water District (WC 34000</a:t>
            </a:r>
            <a:r>
              <a:rPr lang="en-US" sz="2000" dirty="0" smtClean="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a:t>
            </a:r>
          </a:p>
          <a:p>
            <a:pPr marL="228600" marR="0" algn="just">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571500" marR="0" indent="-342900" algn="just">
              <a:lnSpc>
                <a:spcPct val="107000"/>
              </a:lnSpc>
              <a:spcBef>
                <a:spcPts val="0"/>
              </a:spcBef>
              <a:spcAft>
                <a:spcPts val="800"/>
              </a:spcAft>
              <a:buFont typeface="Arial" panose="020B0604020202020204" pitchFamily="34" charset="0"/>
              <a:buChar char="•"/>
            </a:pPr>
            <a:r>
              <a:rPr lang="en-US" sz="2000"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The TWD proponents could have sought special act legislation to form the district as other districts have and bypass local control but elected to be accountable locally to the Butte LAFCo and other affected local </a:t>
            </a:r>
            <a:r>
              <a:rPr lang="en-US" sz="2000" dirty="0" smtClean="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agencies.</a:t>
            </a:r>
          </a:p>
          <a:p>
            <a:pPr marL="571500" marR="0" indent="-342900" algn="just">
              <a:lnSpc>
                <a:spcPct val="107000"/>
              </a:lnSpc>
              <a:spcBef>
                <a:spcPts val="0"/>
              </a:spcBef>
              <a:spcAft>
                <a:spcPts val="800"/>
              </a:spcAft>
              <a:buFont typeface="Arial" panose="020B0604020202020204" pitchFamily="34" charset="0"/>
              <a:buChar char="•"/>
            </a:pPr>
            <a:r>
              <a:rPr lang="en-US" sz="2000" dirty="0" smtClean="0">
                <a:latin typeface="Arial Rounded MT Bold" panose="020F0704030504030204" pitchFamily="34" charset="0"/>
                <a:ea typeface="Calibri" panose="020F0502020204030204" pitchFamily="34" charset="0"/>
                <a:cs typeface="Arial" panose="020B0604020202020204" pitchFamily="34" charset="0"/>
              </a:rPr>
              <a:t>There </a:t>
            </a:r>
            <a:r>
              <a:rPr lang="en-US" sz="2000" dirty="0">
                <a:latin typeface="Arial Rounded MT Bold" panose="020F0704030504030204" pitchFamily="34" charset="0"/>
                <a:ea typeface="Calibri" panose="020F0502020204030204" pitchFamily="34" charset="0"/>
                <a:cs typeface="Arial" panose="020B0604020202020204" pitchFamily="34" charset="0"/>
              </a:rPr>
              <a:t>are 141 California Water Districts in the state, which is the 5</a:t>
            </a:r>
            <a:r>
              <a:rPr lang="en-US" sz="2000" baseline="30000" dirty="0">
                <a:latin typeface="Arial Rounded MT Bold" panose="020F0704030504030204" pitchFamily="34" charset="0"/>
                <a:ea typeface="Calibri" panose="020F0502020204030204" pitchFamily="34" charset="0"/>
                <a:cs typeface="Arial" panose="020B0604020202020204" pitchFamily="34" charset="0"/>
              </a:rPr>
              <a:t>th</a:t>
            </a:r>
            <a:r>
              <a:rPr lang="en-US" sz="2000" dirty="0">
                <a:latin typeface="Arial Rounded MT Bold" panose="020F0704030504030204" pitchFamily="34" charset="0"/>
                <a:ea typeface="Calibri" panose="020F0502020204030204" pitchFamily="34" charset="0"/>
                <a:cs typeface="Arial" panose="020B0604020202020204" pitchFamily="34" charset="0"/>
              </a:rPr>
              <a:t> most formed special district type out of 29 distinct service categories.</a:t>
            </a:r>
            <a:endParaRPr lang="en-US" sz="2000" dirty="0">
              <a:latin typeface="Calibri" panose="020F0502020204030204" pitchFamily="34" charset="0"/>
              <a:ea typeface="Calibri" panose="020F0502020204030204" pitchFamily="34" charset="0"/>
              <a:cs typeface="Arial" panose="020B0604020202020204" pitchFamily="34" charset="0"/>
            </a:endParaRPr>
          </a:p>
          <a:p>
            <a:pPr marL="571500" marR="0" indent="-342900" algn="just">
              <a:lnSpc>
                <a:spcPct val="107000"/>
              </a:lnSpc>
              <a:spcBef>
                <a:spcPts val="0"/>
              </a:spcBef>
              <a:spcAft>
                <a:spcPts val="800"/>
              </a:spcAft>
              <a:buFont typeface="Arial" panose="020B0604020202020204" pitchFamily="34" charset="0"/>
              <a:buChar char="•"/>
            </a:pP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488" y="78896"/>
            <a:ext cx="1938266" cy="1504214"/>
          </a:xfrm>
          <a:prstGeom prst="rect">
            <a:avLst/>
          </a:prstGeom>
        </p:spPr>
      </p:pic>
      <p:sp>
        <p:nvSpPr>
          <p:cNvPr id="27650" name="Rectangle 2"/>
          <p:cNvSpPr>
            <a:spLocks noGrp="1" noChangeArrowheads="1"/>
          </p:cNvSpPr>
          <p:nvPr>
            <p:ph type="body" idx="4294967295"/>
          </p:nvPr>
        </p:nvSpPr>
        <p:spPr>
          <a:xfrm>
            <a:off x="295274" y="1905000"/>
            <a:ext cx="8096251" cy="4676775"/>
          </a:xfrm>
        </p:spPr>
        <p:txBody>
          <a:bodyPr>
            <a:normAutofit/>
          </a:bodyPr>
          <a:lstStyle/>
          <a:p>
            <a:pPr lvl="0" algn="just"/>
            <a:r>
              <a:rPr lang="en-US" sz="2400" b="1" i="1" u="sng" dirty="0" smtClean="0"/>
              <a:t>Dependent </a:t>
            </a:r>
            <a:r>
              <a:rPr lang="en-US" sz="2400" b="1" i="1" u="sng" dirty="0"/>
              <a:t>Special Districts</a:t>
            </a:r>
            <a:r>
              <a:rPr lang="en-US" sz="2400" b="1" dirty="0"/>
              <a:t>. </a:t>
            </a:r>
            <a:r>
              <a:rPr lang="en-US" sz="2400" b="1" dirty="0" smtClean="0"/>
              <a:t>Governed by the legislative body a </a:t>
            </a:r>
            <a:r>
              <a:rPr lang="en-US" sz="2400" b="1" dirty="0"/>
              <a:t>city or </a:t>
            </a:r>
            <a:r>
              <a:rPr lang="en-US" sz="2400" b="1" dirty="0" smtClean="0"/>
              <a:t>county.  About </a:t>
            </a:r>
            <a:r>
              <a:rPr lang="en-US" sz="2400" b="1" dirty="0"/>
              <a:t>one-third of special districts are dependent</a:t>
            </a:r>
            <a:r>
              <a:rPr lang="en-US" sz="2400" b="1" dirty="0" smtClean="0"/>
              <a:t>.</a:t>
            </a:r>
          </a:p>
          <a:p>
            <a:pPr marL="0" lvl="0" indent="0" algn="just">
              <a:buNone/>
            </a:pPr>
            <a:endParaRPr lang="en-US" sz="2400" b="1" dirty="0"/>
          </a:p>
          <a:p>
            <a:pPr lvl="0" algn="just"/>
            <a:r>
              <a:rPr lang="en-US" sz="2400" b="1" i="1" u="sng" dirty="0"/>
              <a:t>Independent Special Districts</a:t>
            </a:r>
            <a:r>
              <a:rPr lang="en-US" sz="2400" b="1" dirty="0"/>
              <a:t>. </a:t>
            </a:r>
            <a:r>
              <a:rPr lang="en-US" sz="2400" b="1" dirty="0" smtClean="0"/>
              <a:t>Governed by a </a:t>
            </a:r>
            <a:r>
              <a:rPr lang="en-US" sz="2400" b="1" dirty="0"/>
              <a:t>locally elected, independent board of directors, which oversees district functions. </a:t>
            </a:r>
            <a:r>
              <a:rPr lang="en-US" sz="2400" b="1" dirty="0" smtClean="0"/>
              <a:t>About </a:t>
            </a:r>
            <a:r>
              <a:rPr lang="en-US" sz="2400" b="1" dirty="0"/>
              <a:t>two-thirds of special districts in the state are independent.</a:t>
            </a:r>
          </a:p>
          <a:p>
            <a:pPr marL="0" indent="0" fontAlgn="auto">
              <a:spcAft>
                <a:spcPts val="0"/>
              </a:spcAft>
              <a:buNone/>
              <a:defRPr/>
            </a:pPr>
            <a:endParaRPr lang="en-US" altLang="en-US" sz="3100" b="1" dirty="0" smtClean="0">
              <a:solidFill>
                <a:srgbClr val="000099"/>
              </a:solidFill>
              <a:ea typeface="Arial Unicode MS" pitchFamily="34" charset="-128"/>
              <a:cs typeface="Arial Unicode MS" pitchFamily="34" charset="-128"/>
            </a:endParaRPr>
          </a:p>
        </p:txBody>
      </p:sp>
      <p:sp>
        <p:nvSpPr>
          <p:cNvPr id="27651" name="Rectangle 3"/>
          <p:cNvSpPr>
            <a:spLocks noGrp="1" noChangeArrowheads="1"/>
          </p:cNvSpPr>
          <p:nvPr>
            <p:ph type="title" idx="4294967295"/>
          </p:nvPr>
        </p:nvSpPr>
        <p:spPr>
          <a:xfrm>
            <a:off x="2552700" y="554641"/>
            <a:ext cx="4568825" cy="590931"/>
          </a:xfrm>
        </p:spPr>
        <p:txBody>
          <a:bodyPr wrap="square">
            <a:spAutoFit/>
          </a:bodyPr>
          <a:lstStyle/>
          <a:p>
            <a:pPr fontAlgn="auto">
              <a:spcAft>
                <a:spcPts val="0"/>
              </a:spcAft>
              <a:defRPr/>
            </a:pPr>
            <a:r>
              <a:rPr lang="en-US" altLang="en-US" sz="3600" b="1" dirty="0" smtClean="0">
                <a:latin typeface="+mn-lt"/>
                <a:ea typeface="Arial Unicode MS" pitchFamily="34" charset="-128"/>
                <a:cs typeface="Arial Unicode MS" pitchFamily="34" charset="-128"/>
              </a:rPr>
              <a:t>Governance Types</a:t>
            </a:r>
            <a:endParaRPr altLang="en-US" sz="3600" b="1" dirty="0" smtClean="0">
              <a:latin typeface="+mn-lt"/>
              <a:ea typeface="Arial Unicode MS" pitchFamily="34" charset="-128"/>
              <a:cs typeface="Arial Unicode MS" pitchFamily="34" charset="-128"/>
            </a:endParaRPr>
          </a:p>
        </p:txBody>
      </p:sp>
      <p:pic>
        <p:nvPicPr>
          <p:cNvPr id="6" name="Picture 5"/>
          <p:cNvPicPr>
            <a:picLocks noChangeAspect="1"/>
          </p:cNvPicPr>
          <p:nvPr/>
        </p:nvPicPr>
        <p:blipFill>
          <a:blip r:embed="rId3"/>
          <a:stretch>
            <a:fillRect/>
          </a:stretch>
        </p:blipFill>
        <p:spPr>
          <a:xfrm>
            <a:off x="6857927" y="78895"/>
            <a:ext cx="1676545" cy="1542422"/>
          </a:xfrm>
          <a:prstGeom prst="rect">
            <a:avLst/>
          </a:prstGeom>
        </p:spPr>
      </p:pic>
      <p:sp>
        <p:nvSpPr>
          <p:cNvPr id="8" name="Text Box 2"/>
          <p:cNvSpPr txBox="1">
            <a:spLocks noChangeArrowheads="1"/>
          </p:cNvSpPr>
          <p:nvPr/>
        </p:nvSpPr>
        <p:spPr bwMode="auto">
          <a:xfrm>
            <a:off x="471488" y="4990497"/>
            <a:ext cx="7920037" cy="1334104"/>
          </a:xfrm>
          <a:prstGeom prst="rect">
            <a:avLst/>
          </a:prstGeom>
          <a:solidFill>
            <a:schemeClr val="accent1">
              <a:lumMod val="20000"/>
              <a:lumOff val="80000"/>
            </a:schemeClr>
          </a:solidFill>
          <a:ln w="28575">
            <a:headEnd/>
            <a:tailEnd/>
          </a:ln>
        </p:spPr>
        <p:style>
          <a:lnRef idx="2">
            <a:schemeClr val="accent1">
              <a:shade val="50000"/>
            </a:schemeClr>
          </a:lnRef>
          <a:fillRef idx="1">
            <a:schemeClr val="accent1"/>
          </a:fillRef>
          <a:effectRef idx="0">
            <a:schemeClr val="accent1"/>
          </a:effectRef>
          <a:fontRef idx="minor">
            <a:schemeClr val="lt1"/>
          </a:fontRef>
        </p:style>
        <p:txBody>
          <a:bodyPr rot="0" vert="horz" wrap="square" lIns="91440" tIns="45720" rIns="91440" bIns="45720" anchor="t" anchorCtr="0">
            <a:noAutofit/>
          </a:bodyPr>
          <a:lstStyle/>
          <a:p>
            <a:pPr marL="0" marR="0" algn="just">
              <a:lnSpc>
                <a:spcPct val="107000"/>
              </a:lnSpc>
              <a:spcBef>
                <a:spcPts val="0"/>
              </a:spcBef>
              <a:spcAft>
                <a:spcPts val="800"/>
              </a:spcAft>
            </a:pPr>
            <a:r>
              <a:rPr lang="en-US" sz="2400" b="1" dirty="0">
                <a:solidFill>
                  <a:srgbClr val="000000"/>
                </a:solidFill>
                <a:effectLst/>
                <a:ea typeface="Calibri" panose="020F0502020204030204" pitchFamily="34" charset="0"/>
                <a:cs typeface="Arial" panose="020B0604020202020204" pitchFamily="34" charset="0"/>
              </a:rPr>
              <a:t>As a California Water District (WC 34700), the proposed TWD </a:t>
            </a:r>
            <a:r>
              <a:rPr lang="en-US" sz="2400" b="1" dirty="0" smtClean="0">
                <a:solidFill>
                  <a:srgbClr val="000000"/>
                </a:solidFill>
                <a:effectLst/>
                <a:ea typeface="Calibri" panose="020F0502020204030204" pitchFamily="34" charset="0"/>
                <a:cs typeface="Arial" panose="020B0604020202020204" pitchFamily="34" charset="0"/>
              </a:rPr>
              <a:t>would be </a:t>
            </a:r>
            <a:r>
              <a:rPr lang="en-US" sz="2400" b="1" dirty="0">
                <a:solidFill>
                  <a:srgbClr val="000000"/>
                </a:solidFill>
                <a:effectLst/>
                <a:ea typeface="Calibri" panose="020F0502020204030204" pitchFamily="34" charset="0"/>
                <a:cs typeface="Arial" panose="020B0604020202020204" pitchFamily="34" charset="0"/>
              </a:rPr>
              <a:t>an independent special district with a governing board elected by landowners within the district.</a:t>
            </a:r>
            <a:endParaRPr lang="en-US" sz="2400" b="1" dirty="0">
              <a:effectLst/>
              <a:ea typeface="Calibri" panose="020F050202020403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0433" y="190500"/>
            <a:ext cx="1674252" cy="1896428"/>
          </a:xfrm>
          <a:prstGeom prst="rect">
            <a:avLst/>
          </a:prstGeom>
        </p:spPr>
      </p:pic>
      <p:pic>
        <p:nvPicPr>
          <p:cNvPr id="11" name="Picture 10"/>
          <p:cNvPicPr/>
          <p:nvPr/>
        </p:nvPicPr>
        <p:blipFill rotWithShape="1">
          <a:blip r:embed="rId3">
            <a:extLst>
              <a:ext uri="{28A0092B-C50C-407E-A947-70E740481C1C}">
                <a14:useLocalDpi xmlns:a14="http://schemas.microsoft.com/office/drawing/2010/main" val="0"/>
              </a:ext>
            </a:extLst>
          </a:blip>
          <a:srcRect l="2873" t="5450" r="3898" b="2943"/>
          <a:stretch/>
        </p:blipFill>
        <p:spPr bwMode="auto">
          <a:xfrm>
            <a:off x="343759" y="261938"/>
            <a:ext cx="1607820" cy="1520190"/>
          </a:xfrm>
          <a:prstGeom prst="rect">
            <a:avLst/>
          </a:prstGeom>
          <a:noFill/>
          <a:ln>
            <a:noFill/>
          </a:ln>
          <a:extLst>
            <a:ext uri="{53640926-AAD7-44D8-BBD7-CCE9431645EC}">
              <a14:shadowObscured xmlns:a14="http://schemas.microsoft.com/office/drawing/2010/main"/>
            </a:ext>
          </a:extLst>
        </p:spPr>
      </p:pic>
      <p:sp>
        <p:nvSpPr>
          <p:cNvPr id="3074" name="Rectangle 2"/>
          <p:cNvSpPr>
            <a:spLocks noGrp="1" noChangeArrowheads="1"/>
          </p:cNvSpPr>
          <p:nvPr>
            <p:ph type="title"/>
          </p:nvPr>
        </p:nvSpPr>
        <p:spPr>
          <a:xfrm>
            <a:off x="177800" y="261938"/>
            <a:ext cx="7543800" cy="1143000"/>
          </a:xfrm>
        </p:spPr>
        <p:txBody>
          <a:bodyPr/>
          <a:lstStyle/>
          <a:p>
            <a:pPr fontAlgn="auto">
              <a:spcAft>
                <a:spcPts val="0"/>
              </a:spcAft>
              <a:defRPr/>
            </a:pPr>
            <a:r>
              <a:rPr altLang="en-US" b="1" dirty="0" smtClean="0"/>
              <a:t>	</a:t>
            </a:r>
            <a:r>
              <a:rPr altLang="en-US" b="1" dirty="0" smtClean="0">
                <a:solidFill>
                  <a:schemeClr val="accent2"/>
                </a:solidFill>
              </a:rPr>
              <a:t>	</a:t>
            </a:r>
            <a:r>
              <a:rPr lang="en-US" altLang="en-US" b="1" dirty="0" smtClean="0">
                <a:solidFill>
                  <a:schemeClr val="accent2"/>
                </a:solidFill>
              </a:rPr>
              <a:t>    </a:t>
            </a:r>
            <a:r>
              <a:rPr lang="en-US" altLang="en-US" b="1" dirty="0" smtClean="0"/>
              <a:t>Purpose of Today’s Meeting</a:t>
            </a:r>
            <a:endParaRPr altLang="en-US" b="1" dirty="0" smtClean="0"/>
          </a:p>
        </p:txBody>
      </p:sp>
      <p:sp>
        <p:nvSpPr>
          <p:cNvPr id="8195" name="Rectangle 3"/>
          <p:cNvSpPr>
            <a:spLocks noGrp="1" noChangeArrowheads="1"/>
          </p:cNvSpPr>
          <p:nvPr>
            <p:ph idx="1"/>
          </p:nvPr>
        </p:nvSpPr>
        <p:spPr>
          <a:xfrm>
            <a:off x="343759" y="2086928"/>
            <a:ext cx="8272462" cy="4371385"/>
          </a:xfrm>
        </p:spPr>
        <p:txBody>
          <a:bodyPr>
            <a:normAutofit lnSpcReduction="10000"/>
          </a:bodyPr>
          <a:lstStyle/>
          <a:p>
            <a:pPr marL="1143000" indent="0" algn="just">
              <a:lnSpc>
                <a:spcPct val="80000"/>
              </a:lnSpc>
              <a:spcBef>
                <a:spcPct val="55000"/>
              </a:spcBef>
              <a:buFont typeface="Wingdings" pitchFamily="2" charset="2"/>
              <a:buNone/>
              <a:tabLst>
                <a:tab pos="1379538" algn="l"/>
              </a:tabLst>
            </a:pPr>
            <a:r>
              <a:rPr lang="en-US" sz="2000" dirty="0" smtClean="0"/>
              <a:t>This </a:t>
            </a:r>
            <a:r>
              <a:rPr lang="en-US" sz="2000" dirty="0"/>
              <a:t>staff report is not intended to be a complete staff </a:t>
            </a:r>
            <a:r>
              <a:rPr lang="en-US" sz="2000" dirty="0" smtClean="0"/>
              <a:t>analysis. </a:t>
            </a:r>
          </a:p>
          <a:p>
            <a:pPr marL="1143000" indent="0" algn="just">
              <a:lnSpc>
                <a:spcPct val="80000"/>
              </a:lnSpc>
              <a:spcBef>
                <a:spcPct val="55000"/>
              </a:spcBef>
              <a:buFont typeface="Wingdings" pitchFamily="2" charset="2"/>
              <a:buNone/>
              <a:tabLst>
                <a:tab pos="1379538" algn="l"/>
              </a:tabLst>
            </a:pPr>
            <a:endParaRPr lang="en-US" sz="2000" dirty="0" smtClean="0"/>
          </a:p>
          <a:p>
            <a:pPr marL="1143000" indent="0" algn="just">
              <a:lnSpc>
                <a:spcPct val="80000"/>
              </a:lnSpc>
              <a:spcBef>
                <a:spcPct val="55000"/>
              </a:spcBef>
              <a:buFont typeface="Wingdings" pitchFamily="2" charset="2"/>
              <a:buNone/>
              <a:tabLst>
                <a:tab pos="1379538" algn="l"/>
              </a:tabLst>
            </a:pPr>
            <a:r>
              <a:rPr lang="en-US" sz="2000" dirty="0" smtClean="0"/>
              <a:t>This </a:t>
            </a:r>
            <a:r>
              <a:rPr lang="en-US" sz="2000" dirty="0"/>
              <a:t>Staff Report is intended </a:t>
            </a:r>
            <a:r>
              <a:rPr lang="en-US" sz="2000" dirty="0" smtClean="0"/>
              <a:t>to provide </a:t>
            </a:r>
            <a:r>
              <a:rPr lang="en-US" sz="2000" dirty="0"/>
              <a:t>the Commission and the public key information necessary to understand the broader framework under which the proposal was initiated and will be </a:t>
            </a:r>
            <a:r>
              <a:rPr lang="en-US" sz="2000" dirty="0" smtClean="0"/>
              <a:t>evaluated </a:t>
            </a:r>
            <a:r>
              <a:rPr lang="en-US" sz="2000" dirty="0"/>
              <a:t>by the </a:t>
            </a:r>
            <a:r>
              <a:rPr lang="en-US" sz="2000" dirty="0" smtClean="0"/>
              <a:t>Commission</a:t>
            </a:r>
          </a:p>
          <a:p>
            <a:pPr marL="1143000" indent="0" algn="just">
              <a:lnSpc>
                <a:spcPct val="80000"/>
              </a:lnSpc>
              <a:spcBef>
                <a:spcPct val="55000"/>
              </a:spcBef>
              <a:buFont typeface="Wingdings" pitchFamily="2" charset="2"/>
              <a:buNone/>
              <a:tabLst>
                <a:tab pos="1379538" algn="l"/>
              </a:tabLst>
            </a:pPr>
            <a:endParaRPr lang="en-US" sz="2000" dirty="0" smtClean="0"/>
          </a:p>
          <a:p>
            <a:pPr marL="1143000" indent="0" algn="just">
              <a:lnSpc>
                <a:spcPct val="80000"/>
              </a:lnSpc>
              <a:spcBef>
                <a:spcPct val="55000"/>
              </a:spcBef>
              <a:buFont typeface="Wingdings" pitchFamily="2" charset="2"/>
              <a:buNone/>
              <a:tabLst>
                <a:tab pos="1379538" algn="l"/>
              </a:tabLst>
            </a:pPr>
            <a:r>
              <a:rPr lang="en-US" sz="2000" dirty="0" smtClean="0"/>
              <a:t>How </a:t>
            </a:r>
            <a:r>
              <a:rPr lang="en-US" sz="2000" dirty="0"/>
              <a:t>the proposed TWD relates to California laws governing special </a:t>
            </a:r>
            <a:r>
              <a:rPr lang="en-US" sz="2000" dirty="0" smtClean="0"/>
              <a:t>districts, specifically</a:t>
            </a:r>
            <a:r>
              <a:rPr lang="en-US" sz="2000" dirty="0"/>
              <a:t>, how it relates to the California Water District law (Division 13 of the Water Code)</a:t>
            </a:r>
          </a:p>
          <a:p>
            <a:pPr marL="1143000" lvl="0" indent="0" algn="just">
              <a:buNone/>
            </a:pPr>
            <a:endParaRPr lang="en-US" sz="2000" dirty="0" smtClean="0"/>
          </a:p>
          <a:p>
            <a:pPr marL="1143000" lvl="0" indent="0" algn="just">
              <a:buNone/>
            </a:pPr>
            <a:r>
              <a:rPr lang="en-US" sz="2000" dirty="0" smtClean="0"/>
              <a:t>The </a:t>
            </a:r>
            <a:r>
              <a:rPr lang="en-US" sz="2000" dirty="0"/>
              <a:t>information that relates to some of the many general questions that came up at various affected local agency public meetings held over the last few months.</a:t>
            </a:r>
            <a:r>
              <a:rPr lang="en-US" sz="2000" b="1" dirty="0"/>
              <a:t> </a:t>
            </a:r>
            <a:endParaRPr lang="en-US" sz="2000" dirty="0"/>
          </a:p>
          <a:p>
            <a:pPr marL="1143000" indent="0">
              <a:lnSpc>
                <a:spcPct val="80000"/>
              </a:lnSpc>
              <a:spcBef>
                <a:spcPct val="55000"/>
              </a:spcBef>
              <a:buFont typeface="Wingdings" pitchFamily="2" charset="2"/>
              <a:buNone/>
              <a:tabLst>
                <a:tab pos="1379538" algn="l"/>
              </a:tabLst>
            </a:pPr>
            <a:endParaRPr lang="en-US" altLang="en-US" sz="3200" dirty="0" smtClean="0">
              <a:solidFill>
                <a:srgbClr val="000099"/>
              </a:solidFill>
            </a:endParaRPr>
          </a:p>
        </p:txBody>
      </p:sp>
      <p:sp>
        <p:nvSpPr>
          <p:cNvPr id="7" name="Right Arrow 6"/>
          <p:cNvSpPr/>
          <p:nvPr/>
        </p:nvSpPr>
        <p:spPr>
          <a:xfrm>
            <a:off x="791980" y="2086928"/>
            <a:ext cx="533400" cy="371475"/>
          </a:xfrm>
          <a:prstGeom prst="rightArrow">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7030A0"/>
              </a:solidFill>
            </a:endParaRPr>
          </a:p>
        </p:txBody>
      </p:sp>
      <p:sp>
        <p:nvSpPr>
          <p:cNvPr id="13" name="Right Arrow 12"/>
          <p:cNvSpPr/>
          <p:nvPr/>
        </p:nvSpPr>
        <p:spPr>
          <a:xfrm>
            <a:off x="791980" y="2953476"/>
            <a:ext cx="533400" cy="371475"/>
          </a:xfrm>
          <a:prstGeom prst="rightArrow">
            <a:avLst/>
          </a:prstGeom>
          <a:solidFill>
            <a:srgbClr val="280EA8"/>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2"/>
              </a:solidFill>
            </a:endParaRPr>
          </a:p>
        </p:txBody>
      </p:sp>
      <p:sp>
        <p:nvSpPr>
          <p:cNvPr id="15" name="Right Arrow 14"/>
          <p:cNvSpPr/>
          <p:nvPr/>
        </p:nvSpPr>
        <p:spPr>
          <a:xfrm>
            <a:off x="791980" y="4244216"/>
            <a:ext cx="533400" cy="371475"/>
          </a:xfrm>
          <a:prstGeom prst="rightArrow">
            <a:avLst/>
          </a:prstGeom>
          <a:solidFill>
            <a:srgbClr val="7030A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2"/>
              </a:solidFill>
            </a:endParaRPr>
          </a:p>
        </p:txBody>
      </p:sp>
      <p:sp>
        <p:nvSpPr>
          <p:cNvPr id="16" name="Right Arrow 15"/>
          <p:cNvSpPr/>
          <p:nvPr/>
        </p:nvSpPr>
        <p:spPr>
          <a:xfrm>
            <a:off x="791980" y="5296502"/>
            <a:ext cx="533400" cy="371475"/>
          </a:xfrm>
          <a:prstGeom prst="rightArrow">
            <a:avLst/>
          </a:prstGeom>
          <a:solidFill>
            <a:srgbClr val="280EA8"/>
          </a:solidFill>
          <a:ln>
            <a:solidFill>
              <a:srgbClr val="280EA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body" idx="4294967295"/>
          </p:nvPr>
        </p:nvSpPr>
        <p:spPr>
          <a:xfrm>
            <a:off x="295274" y="1905000"/>
            <a:ext cx="8096251" cy="4676775"/>
          </a:xfrm>
        </p:spPr>
        <p:txBody>
          <a:bodyPr>
            <a:normAutofit/>
          </a:bodyPr>
          <a:lstStyle/>
          <a:p>
            <a:pPr lvl="0" algn="just"/>
            <a:r>
              <a:rPr lang="en-US" b="1" i="1" u="sng" dirty="0" smtClean="0"/>
              <a:t>Landowner </a:t>
            </a:r>
            <a:r>
              <a:rPr lang="en-US" b="1" i="1" u="sng" dirty="0"/>
              <a:t>Voter Districts</a:t>
            </a:r>
            <a:r>
              <a:rPr lang="en-US" b="1" i="1" dirty="0"/>
              <a:t>. </a:t>
            </a:r>
            <a:r>
              <a:rPr lang="en-US" b="1" dirty="0"/>
              <a:t>A</a:t>
            </a:r>
            <a:r>
              <a:rPr lang="en-US" b="1" dirty="0" smtClean="0"/>
              <a:t> </a:t>
            </a:r>
            <a:r>
              <a:rPr lang="en-US" b="1" dirty="0"/>
              <a:t>“district whose principal act provides that owners of land within the district are entitled to vote upon the election of district </a:t>
            </a:r>
            <a:r>
              <a:rPr lang="en-US" b="1" dirty="0" smtClean="0"/>
              <a:t>officers.</a:t>
            </a:r>
            <a:r>
              <a:rPr lang="en-US" b="1" i="1" dirty="0" smtClean="0"/>
              <a:t> </a:t>
            </a:r>
            <a:r>
              <a:rPr lang="en-US" b="1" dirty="0" smtClean="0"/>
              <a:t>Landowner </a:t>
            </a:r>
            <a:r>
              <a:rPr lang="en-US" b="1" dirty="0"/>
              <a:t>voter districts are generally found in rural areas </a:t>
            </a:r>
            <a:r>
              <a:rPr lang="en-US" b="1" dirty="0" smtClean="0"/>
              <a:t>with </a:t>
            </a:r>
            <a:r>
              <a:rPr lang="en-US" b="1" dirty="0"/>
              <a:t>large agricultural </a:t>
            </a:r>
            <a:r>
              <a:rPr lang="en-US" b="1" dirty="0" smtClean="0"/>
              <a:t>uses </a:t>
            </a:r>
            <a:r>
              <a:rPr lang="en-US" b="1" dirty="0"/>
              <a:t>that often </a:t>
            </a:r>
            <a:r>
              <a:rPr lang="en-US" b="1" u="sng" dirty="0"/>
              <a:t>require expensive and unique infrastructure to support their mission that might otherwise not be required by the general </a:t>
            </a:r>
            <a:r>
              <a:rPr lang="en-US" b="1" u="sng" dirty="0" smtClean="0"/>
              <a:t>population</a:t>
            </a:r>
          </a:p>
          <a:p>
            <a:pPr lvl="0" algn="just"/>
            <a:endParaRPr lang="en-US" b="1" dirty="0" smtClean="0"/>
          </a:p>
          <a:p>
            <a:pPr algn="just"/>
            <a:r>
              <a:rPr lang="en-US" b="1" i="1" u="sng" dirty="0"/>
              <a:t>Registered Voter Districts</a:t>
            </a:r>
            <a:r>
              <a:rPr lang="en-US" b="1" i="1" dirty="0"/>
              <a:t>. </a:t>
            </a:r>
            <a:r>
              <a:rPr lang="en-US" b="1" dirty="0" smtClean="0"/>
              <a:t>A “district </a:t>
            </a:r>
            <a:r>
              <a:rPr lang="en-US" b="1" dirty="0"/>
              <a:t>whose principal act provides that registered voters residing within the district are entitled to vote for the election of district </a:t>
            </a:r>
            <a:r>
              <a:rPr lang="en-US" b="1" dirty="0" smtClean="0"/>
              <a:t>officers.  Registered </a:t>
            </a:r>
            <a:r>
              <a:rPr lang="en-US" b="1" dirty="0"/>
              <a:t>voter districts are generally differentiated from landowner voter districts in that they provide multiple services to a broader community of interest.</a:t>
            </a:r>
          </a:p>
          <a:p>
            <a:pPr lvl="0" algn="just"/>
            <a:endParaRPr lang="en-US" altLang="en-US" sz="3100" b="1" dirty="0" smtClean="0">
              <a:solidFill>
                <a:srgbClr val="000099"/>
              </a:solidFill>
              <a:ea typeface="Arial Unicode MS" pitchFamily="34" charset="-128"/>
              <a:cs typeface="Arial Unicode MS" pitchFamily="34" charset="-128"/>
            </a:endParaRPr>
          </a:p>
        </p:txBody>
      </p:sp>
      <p:sp>
        <p:nvSpPr>
          <p:cNvPr id="27651" name="Rectangle 3"/>
          <p:cNvSpPr>
            <a:spLocks noGrp="1" noChangeArrowheads="1"/>
          </p:cNvSpPr>
          <p:nvPr>
            <p:ph type="title" idx="4294967295"/>
          </p:nvPr>
        </p:nvSpPr>
        <p:spPr>
          <a:xfrm>
            <a:off x="2552700" y="554641"/>
            <a:ext cx="4568825" cy="590931"/>
          </a:xfrm>
        </p:spPr>
        <p:txBody>
          <a:bodyPr wrap="square">
            <a:spAutoFit/>
          </a:bodyPr>
          <a:lstStyle/>
          <a:p>
            <a:pPr fontAlgn="auto">
              <a:spcAft>
                <a:spcPts val="0"/>
              </a:spcAft>
              <a:defRPr/>
            </a:pPr>
            <a:r>
              <a:rPr lang="en-US" altLang="en-US" sz="3600" b="1" dirty="0" smtClean="0">
                <a:latin typeface="+mn-lt"/>
                <a:ea typeface="Arial Unicode MS" pitchFamily="34" charset="-128"/>
                <a:cs typeface="Arial Unicode MS" pitchFamily="34" charset="-128"/>
              </a:rPr>
              <a:t>Governance Types</a:t>
            </a:r>
            <a:endParaRPr altLang="en-US" sz="3600" b="1" dirty="0" smtClean="0">
              <a:latin typeface="+mn-lt"/>
              <a:ea typeface="Arial Unicode MS" pitchFamily="34" charset="-128"/>
              <a:cs typeface="Arial Unicode MS" pitchFamily="34" charset="-128"/>
            </a:endParaRPr>
          </a:p>
        </p:txBody>
      </p:sp>
      <p:pic>
        <p:nvPicPr>
          <p:cNvPr id="6" name="Picture 5"/>
          <p:cNvPicPr>
            <a:picLocks noChangeAspect="1"/>
          </p:cNvPicPr>
          <p:nvPr/>
        </p:nvPicPr>
        <p:blipFill>
          <a:blip r:embed="rId2"/>
          <a:stretch>
            <a:fillRect/>
          </a:stretch>
        </p:blipFill>
        <p:spPr>
          <a:xfrm>
            <a:off x="6857927" y="78895"/>
            <a:ext cx="1676545" cy="1542422"/>
          </a:xfrm>
          <a:prstGeom prst="rect">
            <a:avLst/>
          </a:prstGeom>
        </p:spPr>
      </p:pic>
      <p:pic>
        <p:nvPicPr>
          <p:cNvPr id="9" name="Picture 2" descr="Voting Clipart Vector - Brainpop Voting, HD Png Download , Transparent Png  Image - PNGi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4" y="157049"/>
            <a:ext cx="1485901" cy="16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37013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561975" y="523494"/>
            <a:ext cx="7886700" cy="590931"/>
          </a:xfrm>
        </p:spPr>
        <p:txBody>
          <a:bodyPr wrap="square">
            <a:spAutoFit/>
          </a:bodyPr>
          <a:lstStyle/>
          <a:p>
            <a:pPr algn="ctr" fontAlgn="auto">
              <a:spcAft>
                <a:spcPts val="0"/>
              </a:spcAft>
              <a:defRPr/>
            </a:pPr>
            <a:r>
              <a:rPr lang="en-US" altLang="en-US" sz="3600" b="1" dirty="0">
                <a:latin typeface="+mn-lt"/>
                <a:ea typeface="Arial Unicode MS" pitchFamily="34" charset="-128"/>
                <a:cs typeface="Arial Unicode MS" pitchFamily="34" charset="-128"/>
              </a:rPr>
              <a:t>Governance Types</a:t>
            </a:r>
            <a:endParaRPr altLang="en-US" sz="3600" b="1" dirty="0" smtClean="0">
              <a:latin typeface="+mn-lt"/>
              <a:ea typeface="Arial Unicode MS" pitchFamily="34" charset="-128"/>
              <a:cs typeface="Arial Unicode MS" pitchFamily="34" charset="-128"/>
            </a:endParaRPr>
          </a:p>
        </p:txBody>
      </p:sp>
      <p:pic>
        <p:nvPicPr>
          <p:cNvPr id="6" name="Picture 5"/>
          <p:cNvPicPr>
            <a:picLocks noChangeAspect="1"/>
          </p:cNvPicPr>
          <p:nvPr/>
        </p:nvPicPr>
        <p:blipFill>
          <a:blip r:embed="rId2"/>
          <a:stretch>
            <a:fillRect/>
          </a:stretch>
        </p:blipFill>
        <p:spPr>
          <a:xfrm>
            <a:off x="7735160" y="107470"/>
            <a:ext cx="1094516" cy="1006955"/>
          </a:xfrm>
          <a:prstGeom prst="rect">
            <a:avLst/>
          </a:prstGeom>
        </p:spPr>
      </p:pic>
      <p:sp>
        <p:nvSpPr>
          <p:cNvPr id="11" name="Text Box 2"/>
          <p:cNvSpPr txBox="1">
            <a:spLocks noGrp="1" noChangeArrowheads="1"/>
          </p:cNvSpPr>
          <p:nvPr>
            <p:ph idx="1"/>
          </p:nvPr>
        </p:nvSpPr>
        <p:spPr bwMode="auto">
          <a:xfrm>
            <a:off x="628650" y="1372081"/>
            <a:ext cx="7886700" cy="1737829"/>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0" marR="144780" indent="0" algn="just">
              <a:lnSpc>
                <a:spcPct val="107000"/>
              </a:lnSpc>
              <a:spcBef>
                <a:spcPts val="0"/>
              </a:spcBef>
              <a:spcAft>
                <a:spcPts val="800"/>
              </a:spcAft>
              <a:buNone/>
            </a:pPr>
            <a:r>
              <a:rPr lang="en-US" sz="2400" b="1" dirty="0">
                <a:solidFill>
                  <a:srgbClr val="000000"/>
                </a:solidFill>
                <a:effectLst/>
                <a:ea typeface="Calibri" panose="020F0502020204030204" pitchFamily="34" charset="0"/>
                <a:cs typeface="Arial" panose="020B0604020202020204" pitchFamily="34" charset="0"/>
              </a:rPr>
              <a:t>As a California Water District, </a:t>
            </a:r>
            <a:r>
              <a:rPr lang="en-US" sz="2400" b="1" dirty="0">
                <a:effectLst/>
                <a:ea typeface="Calibri" panose="020F0502020204030204" pitchFamily="34" charset="0"/>
                <a:cs typeface="Arial" panose="020B0604020202020204" pitchFamily="34" charset="0"/>
              </a:rPr>
              <a:t>the proposed TWD will be a landowner voter district with its Board of Directors elected by the landowners with votes weighted based on the assessed value of their parcels.</a:t>
            </a:r>
          </a:p>
        </p:txBody>
      </p:sp>
      <p:graphicFrame>
        <p:nvGraphicFramePr>
          <p:cNvPr id="13" name="Table 12"/>
          <p:cNvGraphicFramePr>
            <a:graphicFrameLocks noGrp="1"/>
          </p:cNvGraphicFramePr>
          <p:nvPr>
            <p:extLst>
              <p:ext uri="{D42A27DB-BD31-4B8C-83A1-F6EECF244321}">
                <p14:modId xmlns:p14="http://schemas.microsoft.com/office/powerpoint/2010/main" val="327542345"/>
              </p:ext>
            </p:extLst>
          </p:nvPr>
        </p:nvGraphicFramePr>
        <p:xfrm>
          <a:off x="628651" y="3367563"/>
          <a:ext cx="7753349" cy="3147539"/>
        </p:xfrm>
        <a:graphic>
          <a:graphicData uri="http://schemas.openxmlformats.org/drawingml/2006/table">
            <a:tbl>
              <a:tblPr firstRow="1" firstCol="1" bandRow="1"/>
              <a:tblGrid>
                <a:gridCol w="4360587">
                  <a:extLst>
                    <a:ext uri="{9D8B030D-6E8A-4147-A177-3AD203B41FA5}">
                      <a16:colId xmlns:a16="http://schemas.microsoft.com/office/drawing/2014/main" val="2168179039"/>
                    </a:ext>
                  </a:extLst>
                </a:gridCol>
                <a:gridCol w="891796">
                  <a:extLst>
                    <a:ext uri="{9D8B030D-6E8A-4147-A177-3AD203B41FA5}">
                      <a16:colId xmlns:a16="http://schemas.microsoft.com/office/drawing/2014/main" val="2265513743"/>
                    </a:ext>
                  </a:extLst>
                </a:gridCol>
                <a:gridCol w="2500966">
                  <a:extLst>
                    <a:ext uri="{9D8B030D-6E8A-4147-A177-3AD203B41FA5}">
                      <a16:colId xmlns:a16="http://schemas.microsoft.com/office/drawing/2014/main" val="4231723351"/>
                    </a:ext>
                  </a:extLst>
                </a:gridCol>
              </a:tblGrid>
              <a:tr h="343223">
                <a:tc>
                  <a:txBody>
                    <a:bodyPr/>
                    <a:lstStyle/>
                    <a:p>
                      <a:pPr marL="0" marR="0" algn="ctr">
                        <a:lnSpc>
                          <a:spcPct val="107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Landowner Districts in Butte County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Acres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Other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276890972"/>
                  </a:ext>
                </a:extLst>
              </a:tr>
              <a:tr h="343223">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Rock Creek Reclamation District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4,644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GSA – Vina Basin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00226032"/>
                  </a:ext>
                </a:extLst>
              </a:tr>
              <a:tr h="343223">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Western Canal Water District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62,974</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GSA – Butte Basin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537974346"/>
                  </a:ext>
                </a:extLst>
              </a:tr>
              <a:tr h="343223">
                <a:tc>
                  <a:txBody>
                    <a:bodyPr/>
                    <a:lstStyle/>
                    <a:p>
                      <a:pPr marL="0" marR="0" algn="just">
                        <a:lnSpc>
                          <a:spcPct val="107000"/>
                        </a:lnSpc>
                        <a:spcBef>
                          <a:spcPts val="0"/>
                        </a:spcBef>
                        <a:spcAft>
                          <a:spcPts val="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Sacramento River Reclamation District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20,725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190994139"/>
                  </a:ext>
                </a:extLst>
              </a:tr>
              <a:tr h="343223">
                <a:tc>
                  <a:txBody>
                    <a:bodyPr/>
                    <a:lstStyle/>
                    <a:p>
                      <a:pPr marL="0" marR="0" algn="just">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Reclamation District No. 833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38,600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332342956"/>
                  </a:ext>
                </a:extLst>
              </a:tr>
              <a:tr h="343223">
                <a:tc>
                  <a:txBody>
                    <a:bodyPr/>
                    <a:lstStyle/>
                    <a:p>
                      <a:pPr marL="0" marR="0" algn="just">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Biggs West Gridley Water District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32,000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GSA – Butte Basin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692677350"/>
                  </a:ext>
                </a:extLst>
              </a:tr>
              <a:tr h="343223">
                <a:tc>
                  <a:txBody>
                    <a:bodyPr/>
                    <a:lstStyle/>
                    <a:p>
                      <a:pPr marL="0" marR="0" algn="just">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Butte Water District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18,030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GSA – Butte Basin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093061898"/>
                  </a:ext>
                </a:extLst>
              </a:tr>
              <a:tr h="343223">
                <a:tc>
                  <a:txBody>
                    <a:bodyPr/>
                    <a:lstStyle/>
                    <a:p>
                      <a:pPr marL="0" marR="0" algn="just">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Arial" panose="020B0604020202020204" pitchFamily="34" charset="0"/>
                        </a:rPr>
                        <a:t>Richvale Irrigation District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r">
                        <a:lnSpc>
                          <a:spcPct val="107000"/>
                        </a:lnSpc>
                        <a:spcBef>
                          <a:spcPts val="0"/>
                        </a:spcBef>
                        <a:spcAft>
                          <a:spcPts val="0"/>
                        </a:spcAft>
                      </a:pPr>
                      <a:r>
                        <a:rPr lang="en-US" sz="1400">
                          <a:effectLst/>
                          <a:latin typeface="Arial" panose="020B0604020202020204" pitchFamily="34" charset="0"/>
                          <a:ea typeface="Times New Roman" panose="02020603050405020304" pitchFamily="18" charset="0"/>
                          <a:cs typeface="Arial" panose="020B0604020202020204" pitchFamily="34" charset="0"/>
                        </a:rPr>
                        <a:t>34,150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a:txBody>
                    <a:bodyPr/>
                    <a:lstStyle/>
                    <a:p>
                      <a:pPr marL="0" marR="0" algn="just">
                        <a:lnSpc>
                          <a:spcPct val="107000"/>
                        </a:lnSpc>
                        <a:spcBef>
                          <a:spcPts val="0"/>
                        </a:spcBef>
                        <a:spcAft>
                          <a:spcPts val="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GSA – Butte Basin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226960806"/>
                  </a:ext>
                </a:extLst>
              </a:tr>
              <a:tr h="401755">
                <a:tc gridSpan="3">
                  <a:txBody>
                    <a:bodyPr/>
                    <a:lstStyle/>
                    <a:p>
                      <a:pPr marL="0" marR="0" algn="just">
                        <a:lnSpc>
                          <a:spcPct val="107000"/>
                        </a:lnSpc>
                        <a:spcBef>
                          <a:spcPts val="0"/>
                        </a:spcBef>
                        <a:spcAft>
                          <a:spcPts val="0"/>
                        </a:spcAft>
                      </a:pPr>
                      <a:r>
                        <a:rPr lang="en-US" sz="1400" i="1" dirty="0">
                          <a:effectLst/>
                          <a:latin typeface="Arial" panose="020B0604020202020204" pitchFamily="34" charset="0"/>
                          <a:ea typeface="Times New Roman" panose="02020603050405020304" pitchFamily="18" charset="0"/>
                          <a:cs typeface="Arial" panose="020B0604020202020204" pitchFamily="34" charset="0"/>
                        </a:rPr>
                        <a:t>Groundwater Sustainability Agency (GSA)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5392644"/>
                  </a:ext>
                </a:extLst>
              </a:tr>
            </a:tbl>
          </a:graphicData>
        </a:graphic>
      </p:graphicFrame>
    </p:spTree>
    <p:extLst>
      <p:ext uri="{BB962C8B-B14F-4D97-AF65-F5344CB8AC3E}">
        <p14:creationId xmlns:p14="http://schemas.microsoft.com/office/powerpoint/2010/main" val="132257128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1" name="Rectangle 3"/>
          <p:cNvSpPr>
            <a:spLocks noGrp="1" noChangeArrowheads="1"/>
          </p:cNvSpPr>
          <p:nvPr>
            <p:ph type="ctrTitle"/>
          </p:nvPr>
        </p:nvSpPr>
        <p:spPr>
          <a:xfrm>
            <a:off x="1790700" y="517459"/>
            <a:ext cx="4819650" cy="590931"/>
          </a:xfrm>
        </p:spPr>
        <p:txBody>
          <a:bodyPr wrap="square">
            <a:spAutoFit/>
          </a:bodyPr>
          <a:lstStyle/>
          <a:p>
            <a:pPr fontAlgn="auto">
              <a:spcAft>
                <a:spcPts val="0"/>
              </a:spcAft>
              <a:defRPr/>
            </a:pPr>
            <a:r>
              <a:rPr lang="en-US" altLang="en-US" sz="3600" b="1" dirty="0" smtClean="0">
                <a:latin typeface="+mn-lt"/>
                <a:ea typeface="Arial Unicode MS" pitchFamily="34" charset="-128"/>
                <a:cs typeface="Arial Unicode MS" pitchFamily="34" charset="-128"/>
              </a:rPr>
              <a:t>Can it Change?  Yes</a:t>
            </a:r>
            <a:endParaRPr altLang="en-US" sz="3600" b="1" dirty="0" smtClean="0">
              <a:latin typeface="+mn-lt"/>
              <a:ea typeface="Arial Unicode MS" pitchFamily="34" charset="-128"/>
              <a:cs typeface="Arial Unicode MS" pitchFamily="34" charset="-128"/>
            </a:endParaRPr>
          </a:p>
        </p:txBody>
      </p:sp>
      <p:sp>
        <p:nvSpPr>
          <p:cNvPr id="9" name="Subtitle 8"/>
          <p:cNvSpPr>
            <a:spLocks noGrp="1"/>
          </p:cNvSpPr>
          <p:nvPr>
            <p:ph type="subTitle" idx="1"/>
          </p:nvPr>
        </p:nvSpPr>
        <p:spPr>
          <a:xfrm>
            <a:off x="609600" y="1518381"/>
            <a:ext cx="7810500" cy="3129819"/>
          </a:xfrm>
        </p:spPr>
        <p:txBody>
          <a:bodyPr>
            <a:normAutofit/>
          </a:bodyPr>
          <a:lstStyle/>
          <a:p>
            <a:r>
              <a:rPr lang="en-US" sz="2000" b="1" dirty="0"/>
              <a:t>ARTICLE 3. Alternative Method of Conducting Elections [35040 - 35060]</a:t>
            </a:r>
            <a:endParaRPr lang="en-US" sz="2000" dirty="0"/>
          </a:p>
          <a:p>
            <a:pPr algn="just"/>
            <a:r>
              <a:rPr lang="en-US" sz="2000" dirty="0"/>
              <a:t> </a:t>
            </a:r>
          </a:p>
          <a:p>
            <a:pPr marL="285750" lvl="0" indent="-285750" algn="just">
              <a:buFont typeface="Arial" panose="020B0604020202020204" pitchFamily="34" charset="0"/>
              <a:buChar char="•"/>
            </a:pPr>
            <a:r>
              <a:rPr lang="en-US" sz="2000" dirty="0"/>
              <a:t>The voting procedure within a district </a:t>
            </a:r>
            <a:r>
              <a:rPr lang="en-US" sz="2000" b="1" u="sng" dirty="0"/>
              <a:t>shall be changed from that of a landowner voting district to that of a resident voting district</a:t>
            </a:r>
            <a:r>
              <a:rPr lang="en-US" sz="2000" dirty="0"/>
              <a:t> at such time as the board of </a:t>
            </a:r>
            <a:r>
              <a:rPr lang="en-US" sz="2000" dirty="0" smtClean="0"/>
              <a:t>directors certifies that at </a:t>
            </a:r>
            <a:r>
              <a:rPr lang="en-US" sz="2000" dirty="0"/>
              <a:t>least 50 percent of the assessable area within the district is devoted to and developed for residential, industrial, or nonagricultural commercial use, or any combination thereof, </a:t>
            </a:r>
            <a:r>
              <a:rPr lang="en-US" sz="2000" dirty="0" smtClean="0"/>
              <a:t>the </a:t>
            </a:r>
            <a:r>
              <a:rPr lang="en-US" sz="2000" u="sng" dirty="0"/>
              <a:t>registered voters residing within the district may petition for a change in the voting procedure from a landowner voting district to a resident voting district</a:t>
            </a:r>
            <a:r>
              <a:rPr lang="en-US" sz="2000" u="sng" dirty="0" smtClean="0"/>
              <a:t>.</a:t>
            </a:r>
          </a:p>
          <a:p>
            <a:pPr lvl="0" algn="just"/>
            <a:endParaRPr lang="en-US" b="1" u="sng" dirty="0"/>
          </a:p>
          <a:p>
            <a:pPr lvl="0"/>
            <a:endParaRPr lang="en-US" dirty="0"/>
          </a:p>
          <a:p>
            <a:endParaRPr lang="en-US" dirty="0"/>
          </a:p>
        </p:txBody>
      </p:sp>
      <p:pic>
        <p:nvPicPr>
          <p:cNvPr id="6" name="Picture 5"/>
          <p:cNvPicPr>
            <a:picLocks noChangeAspect="1"/>
          </p:cNvPicPr>
          <p:nvPr/>
        </p:nvPicPr>
        <p:blipFill>
          <a:blip r:embed="rId2"/>
          <a:stretch>
            <a:fillRect/>
          </a:stretch>
        </p:blipFill>
        <p:spPr>
          <a:xfrm>
            <a:off x="7296078" y="107470"/>
            <a:ext cx="1533598" cy="1410911"/>
          </a:xfrm>
          <a:prstGeom prst="rect">
            <a:avLst/>
          </a:prstGeom>
        </p:spPr>
      </p:pic>
      <p:sp>
        <p:nvSpPr>
          <p:cNvPr id="11" name="Text Box 2"/>
          <p:cNvSpPr txBox="1">
            <a:spLocks noChangeArrowheads="1"/>
          </p:cNvSpPr>
          <p:nvPr/>
        </p:nvSpPr>
        <p:spPr bwMode="auto">
          <a:xfrm>
            <a:off x="876300" y="4823459"/>
            <a:ext cx="7467600" cy="1167765"/>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0" marR="144780" algn="just">
              <a:lnSpc>
                <a:spcPct val="107000"/>
              </a:lnSpc>
              <a:spcBef>
                <a:spcPts val="0"/>
              </a:spcBef>
              <a:spcAft>
                <a:spcPts val="800"/>
              </a:spcAft>
            </a:pPr>
            <a:r>
              <a:rPr lang="en-US" b="1" dirty="0">
                <a:effectLst/>
                <a:ea typeface="Calibri" panose="020F0502020204030204" pitchFamily="34" charset="0"/>
                <a:cs typeface="Arial" panose="020B0604020202020204" pitchFamily="34" charset="0"/>
              </a:rPr>
              <a:t>Should the TWD be formed, the Board of Directors will be required to review the land uses within the District and potentially convert the District from a landowner voter district to a registered voter district.</a:t>
            </a:r>
            <a:endParaRPr lang="en-US"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709867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664343" y="5393845"/>
            <a:ext cx="1384407" cy="1273655"/>
          </a:xfrm>
          <a:prstGeom prst="rect">
            <a:avLst/>
          </a:prstGeom>
        </p:spPr>
      </p:pic>
      <p:sp>
        <p:nvSpPr>
          <p:cNvPr id="2" name="Title 1"/>
          <p:cNvSpPr>
            <a:spLocks noGrp="1"/>
          </p:cNvSpPr>
          <p:nvPr>
            <p:ph type="ctrTitle"/>
          </p:nvPr>
        </p:nvSpPr>
        <p:spPr>
          <a:xfrm>
            <a:off x="472190" y="459371"/>
            <a:ext cx="8305800" cy="780811"/>
          </a:xfrm>
        </p:spPr>
        <p:txBody>
          <a:bodyPr>
            <a:normAutofit/>
          </a:bodyPr>
          <a:lstStyle/>
          <a:p>
            <a:r>
              <a:rPr lang="en-US" b="1" dirty="0" smtClean="0"/>
              <a:t>Is a Landowner Voter District Legal? </a:t>
            </a:r>
            <a:endParaRPr lang="en-US" b="1" dirty="0"/>
          </a:p>
        </p:txBody>
      </p:sp>
      <p:sp>
        <p:nvSpPr>
          <p:cNvPr id="3" name="Subtitle 2"/>
          <p:cNvSpPr>
            <a:spLocks noGrp="1"/>
          </p:cNvSpPr>
          <p:nvPr>
            <p:ph type="subTitle" idx="1"/>
          </p:nvPr>
        </p:nvSpPr>
        <p:spPr>
          <a:xfrm>
            <a:off x="262328" y="1240182"/>
            <a:ext cx="8305800" cy="4941543"/>
          </a:xfrm>
        </p:spPr>
        <p:txBody>
          <a:bodyPr>
            <a:normAutofit/>
          </a:bodyPr>
          <a:lstStyle/>
          <a:p>
            <a:endParaRPr lang="en-US" dirty="0"/>
          </a:p>
          <a:p>
            <a:pPr algn="just"/>
            <a:r>
              <a:rPr lang="en-US" sz="2000" b="1" dirty="0"/>
              <a:t>The issue of landowner-voter districts was called into question in the US Supreme Court case, </a:t>
            </a:r>
            <a:r>
              <a:rPr lang="en-US" sz="2000" b="1" i="1" u="sng" dirty="0"/>
              <a:t>Salyer Land Company v. Tulare Lake Basin Water Storage District (1972</a:t>
            </a:r>
            <a:r>
              <a:rPr lang="en-US" sz="2000" b="1" i="1" u="sng" dirty="0" smtClean="0"/>
              <a:t>).</a:t>
            </a:r>
            <a:endParaRPr lang="en-US" sz="2000" b="1" dirty="0"/>
          </a:p>
          <a:p>
            <a:pPr algn="just"/>
            <a:r>
              <a:rPr lang="en-US" sz="2000" b="1" dirty="0" smtClean="0"/>
              <a:t>The </a:t>
            </a:r>
            <a:r>
              <a:rPr lang="en-US" sz="2000" b="1" dirty="0"/>
              <a:t>plaintiffs </a:t>
            </a:r>
            <a:r>
              <a:rPr lang="en-US" sz="2000" b="1" dirty="0" smtClean="0"/>
              <a:t>claimed </a:t>
            </a:r>
            <a:r>
              <a:rPr lang="en-US" sz="2000" b="1" dirty="0"/>
              <a:t>that it was unconstitutional for the District to restrict voting rights to landowners </a:t>
            </a:r>
            <a:r>
              <a:rPr lang="en-US" sz="2000" b="1" dirty="0" smtClean="0"/>
              <a:t>and that </a:t>
            </a:r>
            <a:r>
              <a:rPr lang="en-US" sz="2000" b="1" dirty="0"/>
              <a:t>it was inequitable that smaller landowners received fewer votes than larger landowners. </a:t>
            </a:r>
            <a:endParaRPr lang="en-US" sz="2000" b="1" dirty="0" smtClean="0"/>
          </a:p>
          <a:p>
            <a:pPr algn="just"/>
            <a:r>
              <a:rPr lang="en-US" sz="2000" b="1" dirty="0" smtClean="0"/>
              <a:t>The District argued </a:t>
            </a:r>
            <a:r>
              <a:rPr lang="en-US" sz="2000" b="1" dirty="0"/>
              <a:t>that its services benefited the land </a:t>
            </a:r>
            <a:r>
              <a:rPr lang="en-US" sz="2000" b="1" dirty="0" smtClean="0"/>
              <a:t>only and the </a:t>
            </a:r>
            <a:r>
              <a:rPr lang="en-US" sz="2000" b="1" dirty="0"/>
              <a:t>number of votes allotted to landowners was proportional to the assessed value of the land, and therefore relative to the benefits and burdens to each landowner. </a:t>
            </a:r>
            <a:endParaRPr lang="en-US" sz="2000" b="1" dirty="0" smtClean="0"/>
          </a:p>
          <a:p>
            <a:pPr algn="just"/>
            <a:endParaRPr lang="en-US" sz="2000" b="1" dirty="0"/>
          </a:p>
          <a:p>
            <a:pPr algn="just"/>
            <a:r>
              <a:rPr lang="en-US" sz="2000" b="1" dirty="0" smtClean="0"/>
              <a:t>The </a:t>
            </a:r>
            <a:r>
              <a:rPr lang="en-US" sz="2000" b="1" dirty="0"/>
              <a:t>US Supreme Court </a:t>
            </a:r>
            <a:r>
              <a:rPr lang="en-US" sz="2000" b="1" u="sng" dirty="0" smtClean="0"/>
              <a:t>agreed</a:t>
            </a:r>
            <a:r>
              <a:rPr lang="en-US" sz="2000" b="1" dirty="0" smtClean="0"/>
              <a:t> with </a:t>
            </a:r>
            <a:r>
              <a:rPr lang="en-US" sz="2000" b="1" dirty="0"/>
              <a:t>the defendant and upheld landowner-voting because the District “provides </a:t>
            </a:r>
            <a:r>
              <a:rPr lang="en-US" sz="2000" b="1" dirty="0" smtClean="0"/>
              <a:t>no service to the general public.”</a:t>
            </a:r>
            <a:endParaRPr lang="en-US" sz="2000"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725" y="84138"/>
            <a:ext cx="2990850" cy="1524000"/>
          </a:xfrm>
          <a:prstGeom prst="rect">
            <a:avLst/>
          </a:prstGeom>
        </p:spPr>
      </p:pic>
      <p:sp>
        <p:nvSpPr>
          <p:cNvPr id="12290" name="Rectangle 2"/>
          <p:cNvSpPr>
            <a:spLocks noGrp="1" noChangeArrowheads="1"/>
          </p:cNvSpPr>
          <p:nvPr>
            <p:ph type="title" idx="4294967295"/>
          </p:nvPr>
        </p:nvSpPr>
        <p:spPr>
          <a:xfrm>
            <a:off x="0" y="274638"/>
            <a:ext cx="7543800" cy="1143000"/>
          </a:xfrm>
        </p:spPr>
        <p:txBody>
          <a:bodyPr/>
          <a:lstStyle/>
          <a:p>
            <a:pPr fontAlgn="auto">
              <a:spcAft>
                <a:spcPts val="0"/>
              </a:spcAft>
              <a:defRPr/>
            </a:pPr>
            <a:r>
              <a:rPr altLang="en-US" dirty="0" smtClean="0"/>
              <a:t>	</a:t>
            </a:r>
            <a:r>
              <a:rPr lang="en-US" altLang="en-US" dirty="0" smtClean="0"/>
              <a:t>                  </a:t>
            </a:r>
            <a:r>
              <a:rPr lang="en-US" altLang="en-US" b="1" dirty="0" smtClean="0">
                <a:latin typeface="+mn-lt"/>
              </a:rPr>
              <a:t>Board of Directors</a:t>
            </a:r>
            <a:endParaRPr altLang="en-US" b="1" dirty="0" smtClean="0">
              <a:solidFill>
                <a:srgbClr val="598600"/>
              </a:solidFill>
            </a:endParaRPr>
          </a:p>
        </p:txBody>
      </p:sp>
      <p:sp>
        <p:nvSpPr>
          <p:cNvPr id="12291" name="Rectangle 3"/>
          <p:cNvSpPr>
            <a:spLocks noGrp="1" noChangeArrowheads="1"/>
          </p:cNvSpPr>
          <p:nvPr>
            <p:ph type="body" idx="4294967295"/>
          </p:nvPr>
        </p:nvSpPr>
        <p:spPr>
          <a:xfrm>
            <a:off x="247649" y="1943100"/>
            <a:ext cx="8372475" cy="4308475"/>
          </a:xfrm>
        </p:spPr>
        <p:txBody>
          <a:bodyPr>
            <a:normAutofit/>
          </a:bodyPr>
          <a:lstStyle/>
          <a:p>
            <a:pPr marL="273050" indent="-44450" fontAlgn="auto">
              <a:lnSpc>
                <a:spcPct val="85000"/>
              </a:lnSpc>
              <a:spcBef>
                <a:spcPts val="1800"/>
              </a:spcBef>
              <a:spcAft>
                <a:spcPts val="0"/>
              </a:spcAft>
              <a:buFont typeface="Wingdings 2"/>
              <a:buChar char=""/>
              <a:defRPr/>
            </a:pPr>
            <a:r>
              <a:rPr lang="en-US" altLang="en-US" sz="2800" dirty="0" smtClean="0"/>
              <a:t>Water Code allows 5,7.9. or 11 directors.</a:t>
            </a:r>
          </a:p>
          <a:p>
            <a:pPr marL="273050" indent="-44450" fontAlgn="auto">
              <a:lnSpc>
                <a:spcPct val="85000"/>
              </a:lnSpc>
              <a:spcBef>
                <a:spcPts val="1800"/>
              </a:spcBef>
              <a:spcAft>
                <a:spcPts val="0"/>
              </a:spcAft>
              <a:buFont typeface="Wingdings 2"/>
              <a:buChar char=""/>
              <a:defRPr/>
            </a:pPr>
            <a:endParaRPr lang="en-US" altLang="en-US" sz="2800" dirty="0"/>
          </a:p>
          <a:p>
            <a:pPr marL="273050" indent="-44450" fontAlgn="auto">
              <a:lnSpc>
                <a:spcPct val="85000"/>
              </a:lnSpc>
              <a:spcBef>
                <a:spcPts val="1800"/>
              </a:spcBef>
              <a:spcAft>
                <a:spcPts val="0"/>
              </a:spcAft>
              <a:buFont typeface="Wingdings 2"/>
              <a:buChar char=""/>
              <a:defRPr/>
            </a:pPr>
            <a:endParaRPr lang="en-US" altLang="en-US" sz="2800" dirty="0" smtClean="0"/>
          </a:p>
          <a:p>
            <a:pPr marL="273050" indent="-44450" fontAlgn="auto">
              <a:lnSpc>
                <a:spcPct val="85000"/>
              </a:lnSpc>
              <a:spcBef>
                <a:spcPts val="1800"/>
              </a:spcBef>
              <a:spcAft>
                <a:spcPts val="0"/>
              </a:spcAft>
              <a:buFont typeface="Wingdings 2"/>
              <a:buChar char=""/>
              <a:defRPr/>
            </a:pPr>
            <a:r>
              <a:rPr lang="en-US" altLang="en-US" sz="2800" dirty="0" smtClean="0"/>
              <a:t>Water Code allows elections by divisions.</a:t>
            </a:r>
          </a:p>
          <a:p>
            <a:pPr marL="273050" indent="-44450" fontAlgn="auto">
              <a:lnSpc>
                <a:spcPct val="85000"/>
              </a:lnSpc>
              <a:spcBef>
                <a:spcPts val="1800"/>
              </a:spcBef>
              <a:spcAft>
                <a:spcPts val="0"/>
              </a:spcAft>
              <a:buFont typeface="Wingdings 2"/>
              <a:buChar char=""/>
              <a:defRPr/>
            </a:pPr>
            <a:endParaRPr lang="en-US" altLang="en-US" sz="2800" dirty="0"/>
          </a:p>
          <a:p>
            <a:pPr marL="273050" indent="-44450" fontAlgn="auto">
              <a:lnSpc>
                <a:spcPct val="85000"/>
              </a:lnSpc>
              <a:spcBef>
                <a:spcPts val="1800"/>
              </a:spcBef>
              <a:spcAft>
                <a:spcPts val="0"/>
              </a:spcAft>
              <a:buFont typeface="Wingdings 2"/>
              <a:buChar char=""/>
              <a:defRPr/>
            </a:pPr>
            <a:endParaRPr lang="en-US" altLang="en-US" sz="2800" dirty="0" smtClean="0"/>
          </a:p>
          <a:p>
            <a:pPr marL="640080" lvl="1" indent="-274320" fontAlgn="auto">
              <a:lnSpc>
                <a:spcPct val="85000"/>
              </a:lnSpc>
              <a:spcAft>
                <a:spcPts val="0"/>
              </a:spcAft>
              <a:buClr>
                <a:schemeClr val="accent2">
                  <a:shade val="75000"/>
                </a:schemeClr>
              </a:buClr>
              <a:buFont typeface="Wingdings 2"/>
              <a:buChar char=""/>
              <a:defRPr/>
            </a:pPr>
            <a:endParaRPr lang="en-US" altLang="en-US" sz="3000" dirty="0" smtClean="0"/>
          </a:p>
        </p:txBody>
      </p:sp>
      <p:pic>
        <p:nvPicPr>
          <p:cNvPr id="6" name="Picture 5"/>
          <p:cNvPicPr>
            <a:picLocks noChangeAspect="1"/>
          </p:cNvPicPr>
          <p:nvPr/>
        </p:nvPicPr>
        <p:blipFill>
          <a:blip r:embed="rId3"/>
          <a:stretch>
            <a:fillRect/>
          </a:stretch>
        </p:blipFill>
        <p:spPr>
          <a:xfrm>
            <a:off x="7188093" y="492216"/>
            <a:ext cx="1212958" cy="1115922"/>
          </a:xfrm>
          <a:prstGeom prst="rect">
            <a:avLst/>
          </a:prstGeom>
        </p:spPr>
      </p:pic>
      <p:sp>
        <p:nvSpPr>
          <p:cNvPr id="7" name="Text Box 2"/>
          <p:cNvSpPr txBox="1">
            <a:spLocks noChangeArrowheads="1"/>
          </p:cNvSpPr>
          <p:nvPr/>
        </p:nvSpPr>
        <p:spPr bwMode="auto">
          <a:xfrm>
            <a:off x="481009" y="2606357"/>
            <a:ext cx="7791450" cy="708343"/>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0" marR="144780" algn="just">
              <a:lnSpc>
                <a:spcPct val="107000"/>
              </a:lnSpc>
              <a:spcBef>
                <a:spcPts val="0"/>
              </a:spcBef>
              <a:spcAft>
                <a:spcPts val="800"/>
              </a:spcAft>
            </a:pPr>
            <a:r>
              <a:rPr lang="en-US" sz="2000" b="1" dirty="0">
                <a:effectLst/>
                <a:ea typeface="Calibri" panose="020F0502020204030204" pitchFamily="34" charset="0"/>
                <a:cs typeface="Arial" panose="020B0604020202020204" pitchFamily="34" charset="0"/>
              </a:rPr>
              <a:t>The TWD proponents have requested the proposed TWD be established with a 7 member board of directors.</a:t>
            </a:r>
            <a:endParaRPr lang="en-US" sz="2000" dirty="0">
              <a:effectLst/>
              <a:ea typeface="Calibri" panose="020F0502020204030204" pitchFamily="34" charset="0"/>
              <a:cs typeface="Arial" panose="020B0604020202020204" pitchFamily="34" charset="0"/>
            </a:endParaRPr>
          </a:p>
        </p:txBody>
      </p:sp>
      <p:sp>
        <p:nvSpPr>
          <p:cNvPr id="10" name="Text Box 2"/>
          <p:cNvSpPr txBox="1">
            <a:spLocks noChangeArrowheads="1"/>
          </p:cNvSpPr>
          <p:nvPr/>
        </p:nvSpPr>
        <p:spPr bwMode="auto">
          <a:xfrm>
            <a:off x="581023" y="4410075"/>
            <a:ext cx="7705725" cy="1371600"/>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0" marR="144780" algn="just">
              <a:lnSpc>
                <a:spcPct val="107000"/>
              </a:lnSpc>
              <a:spcBef>
                <a:spcPts val="0"/>
              </a:spcBef>
              <a:spcAft>
                <a:spcPts val="800"/>
              </a:spcAft>
            </a:pPr>
            <a:r>
              <a:rPr lang="en-US" sz="2000" b="1" dirty="0">
                <a:effectLst/>
                <a:ea typeface="Calibri" panose="020F0502020204030204" pitchFamily="34" charset="0"/>
                <a:cs typeface="Arial" panose="020B0604020202020204" pitchFamily="34" charset="0"/>
              </a:rPr>
              <a:t>The TWD proponents have considered that the proposed TWD be divided into divisions to allow for broader representation on the District Board and to greatly minimize the influence of large landowners.</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lstStyle/>
          <a:p>
            <a:pPr fontAlgn="auto">
              <a:spcAft>
                <a:spcPts val="0"/>
              </a:spcAft>
              <a:defRPr/>
            </a:pPr>
            <a:r>
              <a:rPr altLang="en-US" dirty="0" smtClean="0"/>
              <a:t>	</a:t>
            </a:r>
            <a:r>
              <a:rPr lang="en-US" altLang="en-US" dirty="0" smtClean="0"/>
              <a:t>                        </a:t>
            </a:r>
            <a:r>
              <a:rPr lang="en-US" altLang="en-US" sz="4400" b="1" dirty="0" smtClean="0">
                <a:latin typeface="+mn-lt"/>
              </a:rPr>
              <a:t>Boundaries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825716"/>
            <a:ext cx="8372475" cy="4603659"/>
          </a:xfrm>
        </p:spPr>
        <p:txBody>
          <a:bodyPr>
            <a:normAutofit/>
          </a:bodyPr>
          <a:lstStyle/>
          <a:p>
            <a:pPr lvl="0" algn="just"/>
            <a:r>
              <a:rPr lang="en-US" sz="2400" b="1" dirty="0"/>
              <a:t>Contiguous – </a:t>
            </a:r>
            <a:r>
              <a:rPr lang="en-US" sz="2400" dirty="0"/>
              <a:t> The parcels contained within the district </a:t>
            </a:r>
            <a:r>
              <a:rPr lang="en-US" sz="2400" dirty="0" smtClean="0"/>
              <a:t>share </a:t>
            </a:r>
            <a:r>
              <a:rPr lang="en-US" sz="2400" dirty="0"/>
              <a:t>a common boundary with territory within a local agency.  All parcels must touch</a:t>
            </a:r>
            <a:r>
              <a:rPr lang="en-US" sz="2400" dirty="0" smtClean="0"/>
              <a:t>.</a:t>
            </a:r>
          </a:p>
          <a:p>
            <a:pPr marL="0" lvl="0" indent="0" algn="just">
              <a:buNone/>
            </a:pPr>
            <a:endParaRPr lang="en-US" sz="2400" dirty="0"/>
          </a:p>
          <a:p>
            <a:pPr lvl="0" algn="just"/>
            <a:r>
              <a:rPr lang="en-US" sz="2400" b="1" dirty="0"/>
              <a:t>Non-Contiguous</a:t>
            </a:r>
            <a:r>
              <a:rPr lang="en-US" sz="2400" dirty="0"/>
              <a:t> - The parcels contained within the district do not have to share a common boundary with territory within a local agency.  All parcels do not need to touch</a:t>
            </a:r>
            <a:r>
              <a:rPr lang="en-US" sz="2400" dirty="0" smtClean="0"/>
              <a:t>.</a:t>
            </a:r>
          </a:p>
          <a:p>
            <a:pPr marL="0" lvl="0" indent="0" algn="just">
              <a:buNone/>
            </a:pPr>
            <a:endParaRPr lang="en-US" sz="2400" dirty="0" smtClean="0"/>
          </a:p>
          <a:p>
            <a:pPr algn="just"/>
            <a:r>
              <a:rPr lang="en-US" sz="2400" dirty="0"/>
              <a:t>California Water Districts (WC34153)(b) </a:t>
            </a:r>
            <a:r>
              <a:rPr lang="en-US" sz="2400" u="sng" dirty="0"/>
              <a:t>can have </a:t>
            </a:r>
            <a:r>
              <a:rPr lang="en-US" sz="2400" u="sng" dirty="0" smtClean="0"/>
              <a:t>non-contiguous </a:t>
            </a:r>
            <a:r>
              <a:rPr lang="en-US" sz="2400" u="sng" dirty="0"/>
              <a:t>territory</a:t>
            </a:r>
            <a:r>
              <a:rPr lang="en-US" sz="2400" dirty="0"/>
              <a:t> provided the boundary of each area of the district is within two miles of the boundary of another area of the district.</a:t>
            </a:r>
            <a:r>
              <a:rPr lang="en-US" sz="2400" b="1" dirty="0"/>
              <a:t> </a:t>
            </a:r>
            <a:endParaRPr lang="en-US" altLang="en-US" sz="2400" dirty="0"/>
          </a:p>
          <a:p>
            <a:pPr marL="273050" indent="-44450" fontAlgn="auto">
              <a:lnSpc>
                <a:spcPct val="85000"/>
              </a:lnSpc>
              <a:spcBef>
                <a:spcPts val="1800"/>
              </a:spcBef>
              <a:spcAft>
                <a:spcPts val="0"/>
              </a:spcAft>
              <a:buFont typeface="Wingdings 2"/>
              <a:buChar char=""/>
              <a:defRPr/>
            </a:pPr>
            <a:endParaRPr lang="en-US" altLang="en-US" sz="2800" dirty="0" smtClean="0"/>
          </a:p>
          <a:p>
            <a:pPr marL="640080" lvl="1" indent="-274320" fontAlgn="auto">
              <a:lnSpc>
                <a:spcPct val="85000"/>
              </a:lnSpc>
              <a:spcAft>
                <a:spcPts val="0"/>
              </a:spcAft>
              <a:buClr>
                <a:schemeClr val="accent2">
                  <a:shade val="75000"/>
                </a:schemeClr>
              </a:buClr>
              <a:buFont typeface="Wingdings 2"/>
              <a:buChar char=""/>
              <a:defRPr/>
            </a:pPr>
            <a:endParaRPr lang="en-US" altLang="en-US" sz="3000" dirty="0" smtClean="0"/>
          </a:p>
        </p:txBody>
      </p:sp>
      <p:pic>
        <p:nvPicPr>
          <p:cNvPr id="6" name="Picture 5"/>
          <p:cNvPicPr>
            <a:picLocks noChangeAspect="1"/>
          </p:cNvPicPr>
          <p:nvPr/>
        </p:nvPicPr>
        <p:blipFill>
          <a:blip r:embed="rId2"/>
          <a:stretch>
            <a:fillRect/>
          </a:stretch>
        </p:blipFill>
        <p:spPr>
          <a:xfrm>
            <a:off x="7294508" y="360408"/>
            <a:ext cx="1212958" cy="1115922"/>
          </a:xfrm>
          <a:prstGeom prst="rect">
            <a:avLst/>
          </a:prstGeom>
        </p:spPr>
      </p:pic>
      <p:pic>
        <p:nvPicPr>
          <p:cNvPr id="4" name="Picture 3"/>
          <p:cNvPicPr>
            <a:picLocks noChangeAspect="1"/>
          </p:cNvPicPr>
          <p:nvPr/>
        </p:nvPicPr>
        <p:blipFill>
          <a:blip r:embed="rId3"/>
          <a:stretch>
            <a:fillRect/>
          </a:stretch>
        </p:blipFill>
        <p:spPr>
          <a:xfrm>
            <a:off x="357187" y="156369"/>
            <a:ext cx="2028825" cy="1524000"/>
          </a:xfrm>
          <a:prstGeom prst="rect">
            <a:avLst/>
          </a:prstGeom>
        </p:spPr>
      </p:pic>
    </p:spTree>
    <p:extLst>
      <p:ext uri="{BB962C8B-B14F-4D97-AF65-F5344CB8AC3E}">
        <p14:creationId xmlns:p14="http://schemas.microsoft.com/office/powerpoint/2010/main" val="347335851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lstStyle/>
          <a:p>
            <a:pPr fontAlgn="auto">
              <a:spcAft>
                <a:spcPts val="0"/>
              </a:spcAft>
              <a:defRPr/>
            </a:pPr>
            <a:r>
              <a:rPr altLang="en-US" dirty="0" smtClean="0"/>
              <a:t>	</a:t>
            </a:r>
            <a:r>
              <a:rPr lang="en-US" altLang="en-US" dirty="0" smtClean="0"/>
              <a:t>                        </a:t>
            </a:r>
            <a:r>
              <a:rPr lang="en-US" altLang="en-US" sz="4400" b="1" dirty="0" smtClean="0">
                <a:latin typeface="+mn-lt"/>
              </a:rPr>
              <a:t>Boundaries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825716"/>
            <a:ext cx="8372475" cy="4603659"/>
          </a:xfrm>
        </p:spPr>
        <p:txBody>
          <a:bodyPr>
            <a:normAutofit/>
          </a:bodyPr>
          <a:lstStyle/>
          <a:p>
            <a:pPr algn="just"/>
            <a:r>
              <a:rPr lang="en-US" sz="2400" dirty="0" smtClean="0"/>
              <a:t>The Water Code (WC34157</a:t>
            </a:r>
            <a:r>
              <a:rPr lang="en-US" sz="2400" dirty="0"/>
              <a:t>) allows a proposed district to </a:t>
            </a:r>
            <a:r>
              <a:rPr lang="en-US" sz="2400" dirty="0" smtClean="0"/>
              <a:t>overlap </a:t>
            </a:r>
            <a:r>
              <a:rPr lang="en-US" sz="2400" dirty="0"/>
              <a:t>other </a:t>
            </a:r>
            <a:r>
              <a:rPr lang="en-US" sz="2400" dirty="0" smtClean="0"/>
              <a:t>local agencies.  </a:t>
            </a:r>
            <a:endParaRPr lang="en-US" sz="2400" dirty="0"/>
          </a:p>
          <a:p>
            <a:pPr marL="0" lvl="0" indent="0" algn="just">
              <a:buNone/>
            </a:pPr>
            <a:endParaRPr lang="en-US" altLang="en-US" sz="3000" dirty="0" smtClean="0"/>
          </a:p>
        </p:txBody>
      </p:sp>
      <p:pic>
        <p:nvPicPr>
          <p:cNvPr id="6" name="Picture 5"/>
          <p:cNvPicPr>
            <a:picLocks noChangeAspect="1"/>
          </p:cNvPicPr>
          <p:nvPr/>
        </p:nvPicPr>
        <p:blipFill>
          <a:blip r:embed="rId2"/>
          <a:stretch>
            <a:fillRect/>
          </a:stretch>
        </p:blipFill>
        <p:spPr>
          <a:xfrm>
            <a:off x="7294508" y="360408"/>
            <a:ext cx="1212958" cy="1115922"/>
          </a:xfrm>
          <a:prstGeom prst="rect">
            <a:avLst/>
          </a:prstGeom>
        </p:spPr>
      </p:pic>
      <p:pic>
        <p:nvPicPr>
          <p:cNvPr id="4" name="Picture 3"/>
          <p:cNvPicPr>
            <a:picLocks noChangeAspect="1"/>
          </p:cNvPicPr>
          <p:nvPr/>
        </p:nvPicPr>
        <p:blipFill>
          <a:blip r:embed="rId3"/>
          <a:stretch>
            <a:fillRect/>
          </a:stretch>
        </p:blipFill>
        <p:spPr>
          <a:xfrm>
            <a:off x="357187" y="156369"/>
            <a:ext cx="2028825" cy="1524000"/>
          </a:xfrm>
          <a:prstGeom prst="rect">
            <a:avLst/>
          </a:prstGeom>
        </p:spPr>
      </p:pic>
      <p:sp>
        <p:nvSpPr>
          <p:cNvPr id="7" name="Text Box 2"/>
          <p:cNvSpPr txBox="1">
            <a:spLocks noChangeArrowheads="1"/>
          </p:cNvSpPr>
          <p:nvPr/>
        </p:nvSpPr>
        <p:spPr bwMode="auto">
          <a:xfrm>
            <a:off x="446853" y="2757169"/>
            <a:ext cx="7974066" cy="3434081"/>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457200" marR="144780" indent="-342900" algn="just">
              <a:lnSpc>
                <a:spcPct val="107000"/>
              </a:lnSpc>
              <a:spcBef>
                <a:spcPts val="0"/>
              </a:spcBef>
              <a:spcAft>
                <a:spcPts val="800"/>
              </a:spcAft>
              <a:buFont typeface="Arial" panose="020B0604020202020204" pitchFamily="34" charset="0"/>
              <a:buChar char="•"/>
            </a:pPr>
            <a:r>
              <a:rPr lang="en-US" sz="2000" b="1" dirty="0">
                <a:effectLst/>
                <a:ea typeface="Calibri" panose="020F0502020204030204" pitchFamily="34" charset="0"/>
                <a:cs typeface="Arial" panose="020B0604020202020204" pitchFamily="34" charset="0"/>
              </a:rPr>
              <a:t>The proposed TWD boundaries overlap with the Rock Creek Reclamation District RCRD), Western Canal Water District (WCWD) Sphere of Influence and the Durham Irrigation District (DID) Sphere of Influence which is permitted under the Water Code.   </a:t>
            </a:r>
            <a:endParaRPr lang="en-US" sz="2000" dirty="0">
              <a:effectLst/>
              <a:ea typeface="Calibri" panose="020F0502020204030204" pitchFamily="34" charset="0"/>
              <a:cs typeface="Arial" panose="020B0604020202020204" pitchFamily="34" charset="0"/>
            </a:endParaRPr>
          </a:p>
          <a:p>
            <a:pPr marL="457200" marR="144780" indent="-342900" algn="just">
              <a:lnSpc>
                <a:spcPct val="107000"/>
              </a:lnSpc>
              <a:spcBef>
                <a:spcPts val="0"/>
              </a:spcBef>
              <a:spcAft>
                <a:spcPts val="800"/>
              </a:spcAft>
              <a:buFont typeface="Arial" panose="020B0604020202020204" pitchFamily="34" charset="0"/>
              <a:buChar char="•"/>
            </a:pPr>
            <a:r>
              <a:rPr lang="en-US" sz="2000" b="1" dirty="0">
                <a:effectLst/>
                <a:ea typeface="Calibri" panose="020F0502020204030204" pitchFamily="34" charset="0"/>
                <a:cs typeface="Arial" panose="020B0604020202020204" pitchFamily="34" charset="0"/>
              </a:rPr>
              <a:t>Additionally, the TWD application states that the TWD will not provide drainage, flood control or reclamation services within the RCRD without the consent of its Board.  </a:t>
            </a:r>
            <a:endParaRPr lang="en-US" sz="2000" dirty="0">
              <a:effectLst/>
              <a:ea typeface="Calibri" panose="020F0502020204030204" pitchFamily="34" charset="0"/>
              <a:cs typeface="Arial" panose="020B0604020202020204" pitchFamily="34" charset="0"/>
            </a:endParaRPr>
          </a:p>
          <a:p>
            <a:pPr marL="457200" marR="144780" indent="-342900" algn="just">
              <a:lnSpc>
                <a:spcPct val="107000"/>
              </a:lnSpc>
              <a:spcBef>
                <a:spcPts val="0"/>
              </a:spcBef>
              <a:spcAft>
                <a:spcPts val="800"/>
              </a:spcAft>
              <a:buFont typeface="Arial" panose="020B0604020202020204" pitchFamily="34" charset="0"/>
              <a:buChar char="•"/>
            </a:pPr>
            <a:r>
              <a:rPr lang="en-US" sz="2000" b="1" dirty="0" smtClean="0">
                <a:effectLst/>
                <a:ea typeface="Calibri" panose="020F0502020204030204" pitchFamily="34" charset="0"/>
                <a:cs typeface="Arial" panose="020B0604020202020204" pitchFamily="34" charset="0"/>
              </a:rPr>
              <a:t>The </a:t>
            </a:r>
            <a:r>
              <a:rPr lang="en-US" sz="2000" b="1" dirty="0">
                <a:effectLst/>
                <a:ea typeface="Calibri" panose="020F0502020204030204" pitchFamily="34" charset="0"/>
                <a:cs typeface="Arial" panose="020B0604020202020204" pitchFamily="34" charset="0"/>
              </a:rPr>
              <a:t>RCRD, WCWD and DID have all provided letters of support for the TWD formation and have no concerns about any overlap.</a:t>
            </a:r>
            <a:endParaRPr lang="en-US" sz="2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380104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lstStyle/>
          <a:p>
            <a:pPr fontAlgn="auto">
              <a:spcAft>
                <a:spcPts val="0"/>
              </a:spcAft>
              <a:defRPr/>
            </a:pPr>
            <a:r>
              <a:rPr altLang="en-US" dirty="0" smtClean="0"/>
              <a:t>	</a:t>
            </a:r>
            <a:r>
              <a:rPr lang="en-US" altLang="en-US" dirty="0" smtClean="0"/>
              <a:t>                        </a:t>
            </a:r>
            <a:r>
              <a:rPr lang="en-US" altLang="en-US" sz="4400" b="1" dirty="0" smtClean="0">
                <a:latin typeface="+mn-lt"/>
              </a:rPr>
              <a:t>Boundaries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825716"/>
            <a:ext cx="8372475" cy="4603659"/>
          </a:xfrm>
        </p:spPr>
        <p:txBody>
          <a:bodyPr>
            <a:normAutofit/>
          </a:bodyPr>
          <a:lstStyle/>
          <a:p>
            <a:pPr algn="just"/>
            <a:r>
              <a:rPr lang="en-US" dirty="0" smtClean="0"/>
              <a:t>The </a:t>
            </a:r>
            <a:r>
              <a:rPr lang="en-US" dirty="0"/>
              <a:t>Vina Subbasin is a portion of the larger Sacramento Valley Groundwater Basin covering approximately 184,917 acres.  The proposed TWD would represent approximately 102,000 acres of the Vina Subbasin, otherwise referred to as the “white area”, or the unincorporated territory that is not currently represented by a local water/irrigation/reclamation district and is governed by Butte County. </a:t>
            </a:r>
            <a:endParaRPr lang="en-US" dirty="0" smtClean="0"/>
          </a:p>
          <a:p>
            <a:pPr algn="just"/>
            <a:endParaRPr lang="en-US" sz="2400" dirty="0"/>
          </a:p>
          <a:p>
            <a:pPr marL="0" lvl="0" indent="0" algn="just">
              <a:buNone/>
            </a:pPr>
            <a:endParaRPr lang="en-US" altLang="en-US" sz="3000" dirty="0" smtClean="0"/>
          </a:p>
        </p:txBody>
      </p:sp>
      <p:pic>
        <p:nvPicPr>
          <p:cNvPr id="6" name="Picture 5"/>
          <p:cNvPicPr>
            <a:picLocks noChangeAspect="1"/>
          </p:cNvPicPr>
          <p:nvPr/>
        </p:nvPicPr>
        <p:blipFill>
          <a:blip r:embed="rId2"/>
          <a:stretch>
            <a:fillRect/>
          </a:stretch>
        </p:blipFill>
        <p:spPr>
          <a:xfrm>
            <a:off x="7294508" y="360408"/>
            <a:ext cx="1212958" cy="1115922"/>
          </a:xfrm>
          <a:prstGeom prst="rect">
            <a:avLst/>
          </a:prstGeom>
        </p:spPr>
      </p:pic>
      <p:pic>
        <p:nvPicPr>
          <p:cNvPr id="4" name="Picture 3"/>
          <p:cNvPicPr>
            <a:picLocks noChangeAspect="1"/>
          </p:cNvPicPr>
          <p:nvPr/>
        </p:nvPicPr>
        <p:blipFill>
          <a:blip r:embed="rId3"/>
          <a:stretch>
            <a:fillRect/>
          </a:stretch>
        </p:blipFill>
        <p:spPr>
          <a:xfrm>
            <a:off x="357187" y="156369"/>
            <a:ext cx="2028825" cy="1524000"/>
          </a:xfrm>
          <a:prstGeom prst="rect">
            <a:avLst/>
          </a:prstGeom>
        </p:spPr>
      </p:pic>
      <p:sp>
        <p:nvSpPr>
          <p:cNvPr id="8" name="Text Box 2"/>
          <p:cNvSpPr txBox="1">
            <a:spLocks noChangeArrowheads="1"/>
          </p:cNvSpPr>
          <p:nvPr/>
        </p:nvSpPr>
        <p:spPr bwMode="auto">
          <a:xfrm>
            <a:off x="504825" y="4020230"/>
            <a:ext cx="8115299" cy="1790020"/>
          </a:xfrm>
          <a:prstGeom prst="rect">
            <a:avLst/>
          </a:prstGeom>
          <a:solidFill>
            <a:srgbClr val="5B9BD5">
              <a:lumMod val="20000"/>
              <a:lumOff val="80000"/>
            </a:srgb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0" marR="144780" algn="just">
              <a:lnSpc>
                <a:spcPct val="107000"/>
              </a:lnSpc>
              <a:spcBef>
                <a:spcPts val="0"/>
              </a:spcBef>
              <a:spcAft>
                <a:spcPts val="800"/>
              </a:spcAft>
            </a:pPr>
            <a:r>
              <a:rPr lang="en-US" sz="2400" b="1" dirty="0">
                <a:effectLst/>
                <a:ea typeface="Calibri" panose="020F0502020204030204" pitchFamily="34" charset="0"/>
                <a:cs typeface="Arial" panose="020B0604020202020204" pitchFamily="34" charset="0"/>
              </a:rPr>
              <a:t>The proponents of the TWD actively participated within the County governance structure to develop the proposed district boundaries to align with the Vina Subbasin unincorporated white areas under the Butte County GSA jurisdiction.  </a:t>
            </a:r>
            <a:endParaRPr lang="en-US" sz="2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3861624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0824" y="-67899"/>
            <a:ext cx="2143125" cy="2143125"/>
          </a:xfrm>
          <a:prstGeom prst="rect">
            <a:avLst/>
          </a:prstGeom>
        </p:spPr>
      </p:pic>
      <p:sp>
        <p:nvSpPr>
          <p:cNvPr id="12290" name="Rectangle 2"/>
          <p:cNvSpPr>
            <a:spLocks noGrp="1" noChangeArrowheads="1"/>
          </p:cNvSpPr>
          <p:nvPr>
            <p:ph type="title" idx="4294967295"/>
          </p:nvPr>
        </p:nvSpPr>
        <p:spPr>
          <a:xfrm>
            <a:off x="0" y="274638"/>
            <a:ext cx="7543800" cy="1143000"/>
          </a:xfrm>
        </p:spPr>
        <p:txBody>
          <a:bodyPr/>
          <a:lstStyle/>
          <a:p>
            <a:pPr fontAlgn="auto">
              <a:spcAft>
                <a:spcPts val="0"/>
              </a:spcAft>
              <a:defRPr/>
            </a:pPr>
            <a:r>
              <a:rPr altLang="en-US" dirty="0" smtClean="0"/>
              <a:t>	</a:t>
            </a:r>
            <a:r>
              <a:rPr lang="en-US" altLang="en-US" dirty="0" smtClean="0"/>
              <a:t>                        </a:t>
            </a:r>
            <a:r>
              <a:rPr lang="en-US" altLang="en-US" sz="4400" b="1" dirty="0" smtClean="0">
                <a:latin typeface="+mn-lt"/>
              </a:rPr>
              <a:t>Funding</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825716"/>
            <a:ext cx="8372475" cy="4603659"/>
          </a:xfrm>
        </p:spPr>
        <p:txBody>
          <a:bodyPr>
            <a:normAutofit/>
          </a:bodyPr>
          <a:lstStyle/>
          <a:p>
            <a:pPr lvl="0" algn="just"/>
            <a:r>
              <a:rPr lang="en-US" i="1" u="sng" dirty="0"/>
              <a:t>Enterprise Special Districts</a:t>
            </a:r>
            <a:r>
              <a:rPr lang="en-US" b="1" dirty="0"/>
              <a:t>.</a:t>
            </a:r>
            <a:r>
              <a:rPr lang="en-US" dirty="0"/>
              <a:t> These agencies run much like business enterprises and provides specific benefits to their constituents. They are primarily funded by fees paid by service recipients</a:t>
            </a:r>
            <a:r>
              <a:rPr lang="en-US" dirty="0" smtClean="0"/>
              <a:t>.</a:t>
            </a:r>
          </a:p>
          <a:p>
            <a:pPr marL="0" lvl="0" indent="0" algn="just">
              <a:buNone/>
            </a:pPr>
            <a:endParaRPr lang="en-US" dirty="0"/>
          </a:p>
          <a:p>
            <a:pPr lvl="0" algn="just"/>
            <a:r>
              <a:rPr lang="en-US" i="1" u="sng" dirty="0"/>
              <a:t>Non-Enterprise Special Districts</a:t>
            </a:r>
            <a:r>
              <a:rPr lang="en-US" b="1" u="sng" dirty="0"/>
              <a:t>. </a:t>
            </a:r>
            <a:r>
              <a:rPr lang="en-US" u="sng" dirty="0"/>
              <a:t> </a:t>
            </a:r>
            <a:r>
              <a:rPr lang="en-US" dirty="0"/>
              <a:t>These deliver services that provide general benefits to entire communities. They are primarily funded by property taxes.</a:t>
            </a:r>
          </a:p>
          <a:p>
            <a:pPr algn="just"/>
            <a:endParaRPr lang="en-US" sz="2400" dirty="0"/>
          </a:p>
          <a:p>
            <a:pPr marL="0" lvl="0" indent="0" algn="just">
              <a:buNone/>
            </a:pPr>
            <a:endParaRPr lang="en-US" altLang="en-US" sz="3000" dirty="0" smtClean="0"/>
          </a:p>
        </p:txBody>
      </p:sp>
      <p:pic>
        <p:nvPicPr>
          <p:cNvPr id="6" name="Picture 5"/>
          <p:cNvPicPr>
            <a:picLocks noChangeAspect="1"/>
          </p:cNvPicPr>
          <p:nvPr/>
        </p:nvPicPr>
        <p:blipFill>
          <a:blip r:embed="rId3"/>
          <a:stretch>
            <a:fillRect/>
          </a:stretch>
        </p:blipFill>
        <p:spPr>
          <a:xfrm>
            <a:off x="685799" y="320948"/>
            <a:ext cx="1212958" cy="1115922"/>
          </a:xfrm>
          <a:prstGeom prst="rect">
            <a:avLst/>
          </a:prstGeom>
        </p:spPr>
      </p:pic>
      <p:sp>
        <p:nvSpPr>
          <p:cNvPr id="7" name="Text Box 2"/>
          <p:cNvSpPr txBox="1">
            <a:spLocks noChangeArrowheads="1"/>
          </p:cNvSpPr>
          <p:nvPr/>
        </p:nvSpPr>
        <p:spPr bwMode="auto">
          <a:xfrm>
            <a:off x="685799" y="4394834"/>
            <a:ext cx="7743825" cy="1758315"/>
          </a:xfrm>
          <a:prstGeom prst="rect">
            <a:avLst/>
          </a:prstGeom>
          <a:solidFill>
            <a:schemeClr val="accent5">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0" marR="0" algn="just">
              <a:lnSpc>
                <a:spcPct val="107000"/>
              </a:lnSpc>
              <a:spcBef>
                <a:spcPts val="0"/>
              </a:spcBef>
              <a:spcAft>
                <a:spcPts val="800"/>
              </a:spcAft>
            </a:pPr>
            <a:r>
              <a:rPr lang="en-US" sz="2000" b="1" dirty="0">
                <a:solidFill>
                  <a:srgbClr val="000000"/>
                </a:solidFill>
                <a:effectLst/>
                <a:ea typeface="Calibri" panose="020F0502020204030204" pitchFamily="34" charset="0"/>
                <a:cs typeface="Arial" panose="020B0604020202020204" pitchFamily="34" charset="0"/>
              </a:rPr>
              <a:t>The proposed TWD is intended to be an enterprise special district with revenue generated exclusively by landowner assessments based on the assessed value of the land.   This is one of the fundamental benefits of a landowner district, those who own the most land and benefit the most from services, pay the most for improvements.  </a:t>
            </a:r>
            <a:endParaRPr lang="en-US" sz="2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110525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fontScale="90000"/>
          </a:bodyPr>
          <a:lstStyle/>
          <a:p>
            <a:pPr fontAlgn="auto">
              <a:spcAft>
                <a:spcPts val="0"/>
              </a:spcAft>
              <a:defRPr/>
            </a:pPr>
            <a:r>
              <a:rPr altLang="en-US" dirty="0" smtClean="0"/>
              <a:t>	</a:t>
            </a:r>
            <a:r>
              <a:rPr lang="en-US" altLang="en-US" dirty="0" smtClean="0"/>
              <a:t>                  </a:t>
            </a:r>
            <a:r>
              <a:rPr lang="en-US" altLang="en-US" sz="4400" b="1" dirty="0" smtClean="0">
                <a:latin typeface="+mn-lt"/>
              </a:rPr>
              <a:t>Powers and Functions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825716"/>
            <a:ext cx="8372475" cy="4603659"/>
          </a:xfrm>
        </p:spPr>
        <p:txBody>
          <a:bodyPr>
            <a:normAutofit/>
          </a:bodyPr>
          <a:lstStyle/>
          <a:p>
            <a:pPr algn="just"/>
            <a:r>
              <a:rPr lang="en-US" dirty="0"/>
              <a:t>Special districts are </a:t>
            </a:r>
            <a:r>
              <a:rPr lang="en-US" i="1" dirty="0"/>
              <a:t>limited purpose </a:t>
            </a:r>
            <a:r>
              <a:rPr lang="en-US" dirty="0"/>
              <a:t>local </a:t>
            </a:r>
            <a:r>
              <a:rPr lang="en-US" dirty="0" smtClean="0"/>
              <a:t>governments, meaning on </a:t>
            </a:r>
            <a:r>
              <a:rPr lang="en-US" dirty="0"/>
              <a:t>providing one service or a single suite of services. </a:t>
            </a:r>
            <a:endParaRPr lang="en-US" dirty="0" smtClean="0"/>
          </a:p>
          <a:p>
            <a:pPr marL="0" indent="0" algn="just">
              <a:buNone/>
            </a:pPr>
            <a:endParaRPr lang="en-US" dirty="0" smtClean="0"/>
          </a:p>
          <a:p>
            <a:pPr algn="just"/>
            <a:r>
              <a:rPr lang="en-US" dirty="0" smtClean="0"/>
              <a:t>It </a:t>
            </a:r>
            <a:r>
              <a:rPr lang="en-US" dirty="0"/>
              <a:t>can lead to innovative and sustainable local decisions. </a:t>
            </a:r>
            <a:endParaRPr lang="en-US" dirty="0" smtClean="0"/>
          </a:p>
          <a:p>
            <a:pPr marL="0" indent="0" algn="just">
              <a:buNone/>
            </a:pPr>
            <a:endParaRPr lang="en-US" dirty="0" smtClean="0"/>
          </a:p>
          <a:p>
            <a:pPr algn="just"/>
            <a:r>
              <a:rPr lang="en-US" dirty="0" smtClean="0"/>
              <a:t>Special </a:t>
            </a:r>
            <a:r>
              <a:rPr lang="en-US" dirty="0"/>
              <a:t>districts </a:t>
            </a:r>
            <a:r>
              <a:rPr lang="en-US" dirty="0" smtClean="0"/>
              <a:t>can </a:t>
            </a:r>
            <a:r>
              <a:rPr lang="en-US" dirty="0"/>
              <a:t>only be granted service authority consistent with their enabling act and </a:t>
            </a:r>
            <a:r>
              <a:rPr lang="en-US" u="sng" dirty="0"/>
              <a:t>with the consent of LAFCo at formation and thereafter</a:t>
            </a:r>
            <a:r>
              <a:rPr lang="en-US" u="sng" dirty="0" smtClean="0"/>
              <a:t>.</a:t>
            </a:r>
          </a:p>
          <a:p>
            <a:pPr marL="0" indent="0" algn="just">
              <a:buNone/>
            </a:pPr>
            <a:endParaRPr lang="en-US" dirty="0"/>
          </a:p>
          <a:p>
            <a:r>
              <a:rPr lang="en-US" dirty="0"/>
              <a:t>Most special districts perform a single function, such as water service, parks and recreation, fire protection, pest abatement or cemetery management. Other districts have multiple functions, such as community service districts or county service areas. </a:t>
            </a:r>
            <a:endParaRPr lang="en-US" altLang="en-US" sz="3000" dirty="0" smtClean="0"/>
          </a:p>
        </p:txBody>
      </p:sp>
      <p:pic>
        <p:nvPicPr>
          <p:cNvPr id="6" name="Picture 5"/>
          <p:cNvPicPr>
            <a:picLocks noChangeAspect="1"/>
          </p:cNvPicPr>
          <p:nvPr/>
        </p:nvPicPr>
        <p:blipFill>
          <a:blip r:embed="rId2"/>
          <a:stretch>
            <a:fillRect/>
          </a:stretch>
        </p:blipFill>
        <p:spPr>
          <a:xfrm>
            <a:off x="685799" y="320948"/>
            <a:ext cx="1212958" cy="1115922"/>
          </a:xfrm>
          <a:prstGeom prst="rect">
            <a:avLst/>
          </a:prstGeom>
        </p:spPr>
      </p:pic>
    </p:spTree>
    <p:extLst>
      <p:ext uri="{BB962C8B-B14F-4D97-AF65-F5344CB8AC3E}">
        <p14:creationId xmlns:p14="http://schemas.microsoft.com/office/powerpoint/2010/main" val="256144423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7010400" y="190250"/>
            <a:ext cx="1841292" cy="1810000"/>
          </a:xfrm>
          <a:prstGeom prst="rect">
            <a:avLst/>
          </a:prstGeom>
          <a:noFill/>
          <a:ln>
            <a:noFill/>
          </a:ln>
          <a:extLst>
            <a:ext uri="{53640926-AAD7-44D8-BBD7-CCE9431645EC}">
              <a14:shadowObscured xmlns:a14="http://schemas.microsoft.com/office/drawing/2010/main"/>
            </a:ext>
          </a:extLst>
        </p:spPr>
      </p:pic>
      <p:sp>
        <p:nvSpPr>
          <p:cNvPr id="3" name="Title 2"/>
          <p:cNvSpPr>
            <a:spLocks noGrp="1"/>
          </p:cNvSpPr>
          <p:nvPr>
            <p:ph type="title"/>
          </p:nvPr>
        </p:nvSpPr>
        <p:spPr>
          <a:xfrm>
            <a:off x="622092" y="389744"/>
            <a:ext cx="8229600" cy="1911246"/>
          </a:xfrm>
        </p:spPr>
        <p:txBody>
          <a:bodyPr>
            <a:normAutofit/>
          </a:bodyPr>
          <a:lstStyle/>
          <a:p>
            <a:r>
              <a:rPr lang="en-US" sz="4400" b="1" dirty="0" smtClean="0"/>
              <a:t>Public Comments/Notice	</a:t>
            </a:r>
            <a:r>
              <a:rPr lang="en-US" sz="4400" b="1" dirty="0" smtClean="0">
                <a:solidFill>
                  <a:srgbClr val="598600"/>
                </a:solidFill>
              </a:rPr>
              <a:t>	</a:t>
            </a:r>
            <a:endParaRPr lang="en-US" sz="4400" b="1" dirty="0">
              <a:solidFill>
                <a:srgbClr val="598600"/>
              </a:solidFill>
            </a:endParaRPr>
          </a:p>
        </p:txBody>
      </p:sp>
      <p:sp>
        <p:nvSpPr>
          <p:cNvPr id="2" name="Content Placeholder 1"/>
          <p:cNvSpPr>
            <a:spLocks noGrp="1"/>
          </p:cNvSpPr>
          <p:nvPr>
            <p:ph idx="1"/>
          </p:nvPr>
        </p:nvSpPr>
        <p:spPr>
          <a:xfrm>
            <a:off x="457200" y="2473378"/>
            <a:ext cx="7352675" cy="4152274"/>
          </a:xfrm>
        </p:spPr>
        <p:txBody>
          <a:bodyPr>
            <a:normAutofit lnSpcReduction="10000"/>
          </a:bodyPr>
          <a:lstStyle/>
          <a:p>
            <a:pPr algn="just"/>
            <a:r>
              <a:rPr lang="en-US" dirty="0" smtClean="0"/>
              <a:t>The </a:t>
            </a:r>
            <a:r>
              <a:rPr lang="en-US" dirty="0"/>
              <a:t>staff report includes the public and agency comments received as of the date of the staff report.  </a:t>
            </a:r>
            <a:r>
              <a:rPr lang="en-US" dirty="0" smtClean="0"/>
              <a:t>Evaluation of </a:t>
            </a:r>
            <a:r>
              <a:rPr lang="en-US" dirty="0"/>
              <a:t>comments will be provided in the </a:t>
            </a:r>
            <a:r>
              <a:rPr lang="en-US" dirty="0" smtClean="0"/>
              <a:t>staff </a:t>
            </a:r>
            <a:r>
              <a:rPr lang="en-US" dirty="0"/>
              <a:t>analysis </a:t>
            </a:r>
            <a:r>
              <a:rPr lang="en-US" dirty="0" smtClean="0"/>
              <a:t>presented </a:t>
            </a:r>
            <a:r>
              <a:rPr lang="en-US" dirty="0"/>
              <a:t>to the Commission at the anticipated January 6, 2022 meeting. </a:t>
            </a:r>
            <a:endParaRPr lang="en-US" dirty="0" smtClean="0"/>
          </a:p>
          <a:p>
            <a:pPr marL="0" indent="0" algn="just">
              <a:buNone/>
            </a:pPr>
            <a:endParaRPr lang="en-US" dirty="0" smtClean="0"/>
          </a:p>
          <a:p>
            <a:pPr algn="just"/>
            <a:r>
              <a:rPr lang="en-US" dirty="0" smtClean="0"/>
              <a:t> Published Notice </a:t>
            </a:r>
            <a:r>
              <a:rPr lang="en-US" dirty="0"/>
              <a:t>was provided </a:t>
            </a:r>
            <a:r>
              <a:rPr lang="en-US" dirty="0" smtClean="0"/>
              <a:t>in the Chico Enterprise Record on November 11, 2021 pursuant </a:t>
            </a:r>
            <a:r>
              <a:rPr lang="en-US" dirty="0"/>
              <a:t>to state law which directs that if the total number of notices required to be mailed exceeds 1,000, then notice may instead be provided by publishing a display advertisement </a:t>
            </a:r>
            <a:r>
              <a:rPr lang="en-US" dirty="0" smtClean="0"/>
              <a:t>in </a:t>
            </a:r>
            <a:r>
              <a:rPr lang="en-US" dirty="0"/>
              <a:t>a </a:t>
            </a:r>
            <a:r>
              <a:rPr lang="en-US" dirty="0" smtClean="0"/>
              <a:t>newspaper. </a:t>
            </a:r>
          </a:p>
          <a:p>
            <a:pPr algn="just"/>
            <a:endParaRPr lang="en-US" dirty="0"/>
          </a:p>
          <a:p>
            <a:pPr algn="just"/>
            <a:r>
              <a:rPr lang="en-US" dirty="0" smtClean="0"/>
              <a:t>Butte </a:t>
            </a:r>
            <a:r>
              <a:rPr lang="en-US" dirty="0"/>
              <a:t>LAFCo has taken </a:t>
            </a:r>
            <a:r>
              <a:rPr lang="en-US" dirty="0" smtClean="0"/>
              <a:t>the additional voluntary measure of direct </a:t>
            </a:r>
            <a:r>
              <a:rPr lang="en-US" dirty="0"/>
              <a:t>mailings to all landowners within the proposed district. </a:t>
            </a:r>
          </a:p>
          <a:p>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fontScale="90000"/>
          </a:bodyPr>
          <a:lstStyle/>
          <a:p>
            <a:pPr fontAlgn="auto">
              <a:spcAft>
                <a:spcPts val="0"/>
              </a:spcAft>
              <a:defRPr/>
            </a:pPr>
            <a:r>
              <a:rPr altLang="en-US" dirty="0" smtClean="0"/>
              <a:t>	</a:t>
            </a:r>
            <a:r>
              <a:rPr lang="en-US" altLang="en-US" dirty="0" smtClean="0"/>
              <a:t>                  </a:t>
            </a:r>
            <a:r>
              <a:rPr lang="en-US" altLang="en-US" sz="4400" b="1" dirty="0" smtClean="0">
                <a:latin typeface="+mn-lt"/>
              </a:rPr>
              <a:t>Powers and Functions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825716"/>
            <a:ext cx="8372475" cy="4603659"/>
          </a:xfrm>
        </p:spPr>
        <p:txBody>
          <a:bodyPr>
            <a:normAutofit/>
          </a:bodyPr>
          <a:lstStyle/>
          <a:p>
            <a:pPr marL="0" indent="0">
              <a:buNone/>
            </a:pPr>
            <a:r>
              <a:rPr lang="en-US" sz="2400" b="1" dirty="0"/>
              <a:t>Primary California Water District Powers (WC35400)</a:t>
            </a:r>
          </a:p>
          <a:p>
            <a:pPr marL="0" indent="0">
              <a:buNone/>
            </a:pPr>
            <a:endParaRPr lang="en-US" sz="2400" b="1" dirty="0"/>
          </a:p>
          <a:p>
            <a:pPr lvl="0" algn="just"/>
            <a:r>
              <a:rPr lang="en-US" sz="2400" b="1" dirty="0"/>
              <a:t>Acquisition and operation of water works for the production, storage, transmission, and distribution of water for irrigation, domestic, industrial and municipal purposes, and any drainage or reclamation works connected with such undertakings.</a:t>
            </a:r>
          </a:p>
          <a:p>
            <a:pPr marL="0" indent="0" algn="just">
              <a:buNone/>
            </a:pPr>
            <a:endParaRPr lang="en-US" sz="2400" b="1" dirty="0"/>
          </a:p>
          <a:p>
            <a:pPr lvl="0" algn="just"/>
            <a:r>
              <a:rPr lang="en-US" sz="2400" b="1" dirty="0"/>
              <a:t>Acquire and operate facilities and services for the collection, treatment, and disposal of sewage, waste, and storm waters.</a:t>
            </a:r>
          </a:p>
          <a:p>
            <a:pPr algn="just"/>
            <a:endParaRPr lang="en-US" altLang="en-US" sz="3000" dirty="0" smtClean="0"/>
          </a:p>
        </p:txBody>
      </p:sp>
      <p:pic>
        <p:nvPicPr>
          <p:cNvPr id="6" name="Picture 5"/>
          <p:cNvPicPr>
            <a:picLocks noChangeAspect="1"/>
          </p:cNvPicPr>
          <p:nvPr/>
        </p:nvPicPr>
        <p:blipFill>
          <a:blip r:embed="rId2"/>
          <a:stretch>
            <a:fillRect/>
          </a:stretch>
        </p:blipFill>
        <p:spPr>
          <a:xfrm>
            <a:off x="685799" y="320948"/>
            <a:ext cx="1212958" cy="1115922"/>
          </a:xfrm>
          <a:prstGeom prst="rect">
            <a:avLst/>
          </a:prstGeom>
        </p:spPr>
      </p:pic>
    </p:spTree>
    <p:extLst>
      <p:ext uri="{BB962C8B-B14F-4D97-AF65-F5344CB8AC3E}">
        <p14:creationId xmlns:p14="http://schemas.microsoft.com/office/powerpoint/2010/main" val="398998497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fontScale="90000"/>
          </a:bodyPr>
          <a:lstStyle/>
          <a:p>
            <a:pPr fontAlgn="auto">
              <a:spcAft>
                <a:spcPts val="0"/>
              </a:spcAft>
              <a:defRPr/>
            </a:pPr>
            <a:r>
              <a:rPr altLang="en-US" dirty="0" smtClean="0"/>
              <a:t>	</a:t>
            </a:r>
            <a:r>
              <a:rPr lang="en-US" altLang="en-US" dirty="0" smtClean="0"/>
              <a:t>                  </a:t>
            </a:r>
            <a:r>
              <a:rPr lang="en-US" altLang="en-US" sz="4400" b="1" dirty="0" smtClean="0">
                <a:latin typeface="+mn-lt"/>
              </a:rPr>
              <a:t>Powers and Functions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628776"/>
            <a:ext cx="8372475" cy="4800600"/>
          </a:xfrm>
        </p:spPr>
        <p:txBody>
          <a:bodyPr>
            <a:normAutofit/>
          </a:bodyPr>
          <a:lstStyle/>
          <a:p>
            <a:pPr algn="just"/>
            <a:r>
              <a:rPr lang="en-US" dirty="0" smtClean="0"/>
              <a:t>Butte  LAFCo has the authority to </a:t>
            </a:r>
            <a:r>
              <a:rPr lang="en-US" dirty="0"/>
              <a:t>determine the powers granted to the TWD at formation and thereafter. </a:t>
            </a:r>
            <a:endParaRPr lang="en-US" dirty="0" smtClean="0"/>
          </a:p>
          <a:p>
            <a:pPr algn="just"/>
            <a:r>
              <a:rPr lang="en-US" dirty="0" smtClean="0"/>
              <a:t>All </a:t>
            </a:r>
            <a:r>
              <a:rPr lang="en-US" dirty="0"/>
              <a:t>powers allowed under the principal act not initially granted by LAFCo, become latent powers.  Districts can apply to LAFCo to activate latent powers or divest themselves of existing powers if warranted and at LAFCo’s </a:t>
            </a:r>
            <a:r>
              <a:rPr lang="en-US" dirty="0" smtClean="0"/>
              <a:t>discretion.</a:t>
            </a:r>
            <a:endParaRPr lang="en-US" altLang="en-US" sz="3000" dirty="0" smtClean="0"/>
          </a:p>
        </p:txBody>
      </p:sp>
      <p:pic>
        <p:nvPicPr>
          <p:cNvPr id="6" name="Picture 5"/>
          <p:cNvPicPr>
            <a:picLocks noChangeAspect="1"/>
          </p:cNvPicPr>
          <p:nvPr/>
        </p:nvPicPr>
        <p:blipFill>
          <a:blip r:embed="rId2"/>
          <a:stretch>
            <a:fillRect/>
          </a:stretch>
        </p:blipFill>
        <p:spPr>
          <a:xfrm>
            <a:off x="685799" y="320948"/>
            <a:ext cx="1212958" cy="1115922"/>
          </a:xfrm>
          <a:prstGeom prst="rect">
            <a:avLst/>
          </a:prstGeom>
        </p:spPr>
      </p:pic>
      <p:sp>
        <p:nvSpPr>
          <p:cNvPr id="5" name="Text Box 2"/>
          <p:cNvSpPr txBox="1">
            <a:spLocks noChangeArrowheads="1"/>
          </p:cNvSpPr>
          <p:nvPr/>
        </p:nvSpPr>
        <p:spPr bwMode="auto">
          <a:xfrm>
            <a:off x="523875" y="4003359"/>
            <a:ext cx="8096249" cy="2178368"/>
          </a:xfrm>
          <a:prstGeom prst="rect">
            <a:avLst/>
          </a:prstGeom>
          <a:solidFill>
            <a:schemeClr val="accent1">
              <a:lumMod val="20000"/>
              <a:lumOff val="80000"/>
            </a:schemeClr>
          </a:solidFill>
          <a:ln w="28575" cap="flat" cmpd="sng" algn="ctr">
            <a:solidFill>
              <a:srgbClr val="5B9BD5">
                <a:shade val="50000"/>
              </a:srgbClr>
            </a:solidFill>
            <a:prstDash val="solid"/>
            <a:miter lim="800000"/>
            <a:headEnd/>
            <a:tailEnd/>
          </a:ln>
          <a:effectLst/>
        </p:spPr>
        <p:txBody>
          <a:bodyPr rot="0" vert="horz" wrap="square" lIns="91440" tIns="45720" rIns="91440" bIns="45720" anchor="t" anchorCtr="0">
            <a:noAutofit/>
          </a:bodyPr>
          <a:lstStyle/>
          <a:p>
            <a:pPr marL="571500" marR="0" indent="-342900" algn="just">
              <a:lnSpc>
                <a:spcPct val="107000"/>
              </a:lnSpc>
              <a:spcBef>
                <a:spcPts val="0"/>
              </a:spcBef>
              <a:spcAft>
                <a:spcPts val="0"/>
              </a:spcAft>
              <a:buFont typeface="Arial" panose="020B0604020202020204" pitchFamily="34" charset="0"/>
              <a:buChar char="•"/>
            </a:pPr>
            <a:r>
              <a:rPr lang="en-US" sz="2000" b="1" dirty="0">
                <a:solidFill>
                  <a:srgbClr val="000000"/>
                </a:solidFill>
                <a:effectLst/>
                <a:ea typeface="Calibri" panose="020F0502020204030204" pitchFamily="34" charset="0"/>
                <a:cs typeface="Arial" panose="020B0604020202020204" pitchFamily="34" charset="0"/>
              </a:rPr>
              <a:t>The proponents of the TWD have requested the powers of a California Water District pursuant to Water Code Section 34000. </a:t>
            </a:r>
            <a:endParaRPr lang="en-US" sz="2000" dirty="0">
              <a:effectLst/>
              <a:ea typeface="Calibri" panose="020F0502020204030204" pitchFamily="34" charset="0"/>
              <a:cs typeface="Arial" panose="020B0604020202020204" pitchFamily="34" charset="0"/>
            </a:endParaRPr>
          </a:p>
          <a:p>
            <a:pPr marL="228600" marR="0" algn="just">
              <a:lnSpc>
                <a:spcPct val="107000"/>
              </a:lnSpc>
              <a:spcBef>
                <a:spcPts val="0"/>
              </a:spcBef>
              <a:spcAft>
                <a:spcPts val="0"/>
              </a:spcAft>
            </a:pPr>
            <a:r>
              <a:rPr lang="en-US" sz="2000" dirty="0">
                <a:solidFill>
                  <a:srgbClr val="000000"/>
                </a:solidFill>
                <a:effectLst/>
                <a:ea typeface="Calibri" panose="020F0502020204030204" pitchFamily="34" charset="0"/>
                <a:cs typeface="Arial" panose="020B0604020202020204" pitchFamily="34" charset="0"/>
              </a:rPr>
              <a:t> </a:t>
            </a:r>
            <a:endParaRPr lang="en-US" sz="2000" dirty="0">
              <a:effectLst/>
              <a:ea typeface="Calibri" panose="020F0502020204030204" pitchFamily="34" charset="0"/>
              <a:cs typeface="Arial" panose="020B0604020202020204" pitchFamily="34" charset="0"/>
            </a:endParaRPr>
          </a:p>
          <a:p>
            <a:pPr marL="571500" marR="0" indent="-342900" algn="just">
              <a:lnSpc>
                <a:spcPct val="107000"/>
              </a:lnSpc>
              <a:spcBef>
                <a:spcPts val="0"/>
              </a:spcBef>
              <a:spcAft>
                <a:spcPts val="0"/>
              </a:spcAft>
              <a:buFont typeface="Arial" panose="020B0604020202020204" pitchFamily="34" charset="0"/>
              <a:buChar char="•"/>
            </a:pPr>
            <a:r>
              <a:rPr lang="en-US" sz="2000" b="1" dirty="0">
                <a:solidFill>
                  <a:srgbClr val="000000"/>
                </a:solidFill>
                <a:effectLst/>
                <a:ea typeface="Calibri" panose="020F0502020204030204" pitchFamily="34" charset="0"/>
                <a:cs typeface="Arial" panose="020B0604020202020204" pitchFamily="34" charset="0"/>
              </a:rPr>
              <a:t>Butte LAFCo </a:t>
            </a:r>
            <a:r>
              <a:rPr lang="en-US" sz="2000" b="1" u="sng" dirty="0">
                <a:solidFill>
                  <a:srgbClr val="000000"/>
                </a:solidFill>
                <a:effectLst/>
                <a:ea typeface="Calibri" panose="020F0502020204030204" pitchFamily="34" charset="0"/>
                <a:cs typeface="Arial" panose="020B0604020202020204" pitchFamily="34" charset="0"/>
              </a:rPr>
              <a:t>will determine</a:t>
            </a:r>
            <a:r>
              <a:rPr lang="en-US" sz="2000" b="1" dirty="0">
                <a:solidFill>
                  <a:srgbClr val="000000"/>
                </a:solidFill>
                <a:effectLst/>
                <a:ea typeface="Calibri" panose="020F0502020204030204" pitchFamily="34" charset="0"/>
                <a:cs typeface="Arial" panose="020B0604020202020204" pitchFamily="34" charset="0"/>
              </a:rPr>
              <a:t> which powers the proposed TWD have requested will become active powers and all others will become latent powers.</a:t>
            </a:r>
            <a:endParaRPr lang="en-US" sz="2000" dirty="0">
              <a:effectLst/>
              <a:ea typeface="Calibri" panose="020F0502020204030204" pitchFamily="34" charset="0"/>
              <a:cs typeface="Arial" panose="020B0604020202020204" pitchFamily="34" charset="0"/>
            </a:endParaRPr>
          </a:p>
          <a:p>
            <a:pPr marL="228600" marR="0" algn="just">
              <a:lnSpc>
                <a:spcPct val="107000"/>
              </a:lnSpc>
              <a:spcBef>
                <a:spcPts val="0"/>
              </a:spcBef>
              <a:spcAft>
                <a:spcPts val="800"/>
              </a:spcAft>
            </a:pPr>
            <a:r>
              <a:rPr lang="en-US" sz="1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037801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fontScale="90000"/>
          </a:bodyPr>
          <a:lstStyle/>
          <a:p>
            <a:pPr algn="ctr" fontAlgn="auto">
              <a:spcAft>
                <a:spcPts val="0"/>
              </a:spcAft>
              <a:defRPr/>
            </a:pPr>
            <a:r>
              <a:rPr lang="en-US" altLang="en-US" dirty="0" smtClean="0"/>
              <a:t> </a:t>
            </a:r>
            <a:r>
              <a:rPr lang="en-US" altLang="en-US" sz="4400" b="1" dirty="0" smtClean="0">
                <a:latin typeface="+mn-lt"/>
              </a:rPr>
              <a:t>Intergovernmental Coordination </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628776"/>
            <a:ext cx="8372475" cy="4800600"/>
          </a:xfrm>
        </p:spPr>
        <p:txBody>
          <a:bodyPr>
            <a:normAutofit/>
          </a:bodyPr>
          <a:lstStyle/>
          <a:p>
            <a:pPr algn="just"/>
            <a:r>
              <a:rPr lang="en-US" dirty="0"/>
              <a:t>California Water Districts (WC35850-35855) also have the power to join with one or more public agencies, including the United States, private corporations or other persons for the purpose of carrying out any of the powers of such </a:t>
            </a:r>
            <a:r>
              <a:rPr lang="en-US" dirty="0" smtClean="0"/>
              <a:t>district.</a:t>
            </a:r>
          </a:p>
          <a:p>
            <a:pPr marL="0" indent="0" algn="just">
              <a:buNone/>
            </a:pPr>
            <a:endParaRPr lang="en-US" dirty="0" smtClean="0"/>
          </a:p>
          <a:p>
            <a:pPr algn="just"/>
            <a:r>
              <a:rPr lang="en-US" dirty="0" smtClean="0"/>
              <a:t>The </a:t>
            </a:r>
            <a:r>
              <a:rPr lang="en-US" dirty="0"/>
              <a:t>purpose of the TWD is to organize the landowners into a public agency with the overarching purpose of working cooperatively with the County of Butte, Butte County Water Commission, Vina, Butte and Rock Creek Reclamation District Groundwater Sustainability Agencies (GSA’s) and other state and local agencies in the development of Groundwater Sustainability Plans (GSP) for the Vina and Butte sub-basins that will ensure adequate water is available to continue the existing agricultural uses of the affected land. </a:t>
            </a:r>
          </a:p>
          <a:p>
            <a:pPr algn="just"/>
            <a:endParaRPr lang="en-US" dirty="0" smtClean="0"/>
          </a:p>
        </p:txBody>
      </p:sp>
      <p:pic>
        <p:nvPicPr>
          <p:cNvPr id="6" name="Picture 5"/>
          <p:cNvPicPr>
            <a:picLocks noChangeAspect="1"/>
          </p:cNvPicPr>
          <p:nvPr/>
        </p:nvPicPr>
        <p:blipFill>
          <a:blip r:embed="rId2"/>
          <a:stretch>
            <a:fillRect/>
          </a:stretch>
        </p:blipFill>
        <p:spPr>
          <a:xfrm>
            <a:off x="7543800" y="198529"/>
            <a:ext cx="1212958" cy="1115922"/>
          </a:xfrm>
          <a:prstGeom prst="rect">
            <a:avLst/>
          </a:prstGeom>
        </p:spPr>
      </p:pic>
    </p:spTree>
    <p:extLst>
      <p:ext uri="{BB962C8B-B14F-4D97-AF65-F5344CB8AC3E}">
        <p14:creationId xmlns:p14="http://schemas.microsoft.com/office/powerpoint/2010/main" val="152585664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fontScale="90000"/>
          </a:bodyPr>
          <a:lstStyle/>
          <a:p>
            <a:pPr algn="ctr" fontAlgn="auto">
              <a:spcAft>
                <a:spcPts val="0"/>
              </a:spcAft>
              <a:defRPr/>
            </a:pPr>
            <a:r>
              <a:rPr lang="en-US" altLang="en-US" dirty="0" smtClean="0"/>
              <a:t> </a:t>
            </a:r>
            <a:r>
              <a:rPr lang="en-US" altLang="en-US" sz="4400" b="1" dirty="0" smtClean="0">
                <a:latin typeface="+mn-lt"/>
              </a:rPr>
              <a:t>Intergovernmental Coordination </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628776"/>
            <a:ext cx="8372475" cy="4800600"/>
          </a:xfrm>
        </p:spPr>
        <p:txBody>
          <a:bodyPr>
            <a:normAutofit/>
          </a:bodyPr>
          <a:lstStyle/>
          <a:p>
            <a:pPr algn="just"/>
            <a:r>
              <a:rPr lang="en-US" sz="2800" b="1" dirty="0"/>
              <a:t>The </a:t>
            </a:r>
            <a:r>
              <a:rPr lang="en-US" sz="2800" b="1" dirty="0" smtClean="0"/>
              <a:t>following agencies support working cooperatively with the proposed TWD: </a:t>
            </a:r>
            <a:endParaRPr lang="en-US" altLang="en-US" sz="2800" b="1" dirty="0"/>
          </a:p>
          <a:p>
            <a:pPr marL="514350" indent="-228600" algn="just">
              <a:buFont typeface="Wingdings" panose="05000000000000000000" pitchFamily="2" charset="2"/>
              <a:buChar char="Ø"/>
            </a:pPr>
            <a:r>
              <a:rPr lang="en-US" sz="2800" b="1" dirty="0">
                <a:solidFill>
                  <a:schemeClr val="accent1">
                    <a:lumMod val="50000"/>
                  </a:schemeClr>
                </a:solidFill>
              </a:rPr>
              <a:t>Butte County Board of Supervisors </a:t>
            </a:r>
            <a:endParaRPr lang="en-US" sz="2800" b="1" dirty="0" smtClean="0">
              <a:solidFill>
                <a:schemeClr val="accent1">
                  <a:lumMod val="50000"/>
                </a:schemeClr>
              </a:solidFill>
            </a:endParaRPr>
          </a:p>
          <a:p>
            <a:pPr marL="514350" indent="-228600" algn="just">
              <a:buFont typeface="Wingdings" panose="05000000000000000000" pitchFamily="2" charset="2"/>
              <a:buChar char="Ø"/>
            </a:pPr>
            <a:r>
              <a:rPr lang="en-US" sz="2800" b="1" dirty="0">
                <a:solidFill>
                  <a:schemeClr val="accent1">
                    <a:lumMod val="50000"/>
                  </a:schemeClr>
                </a:solidFill>
              </a:rPr>
              <a:t>Western Canal Water District </a:t>
            </a:r>
            <a:endParaRPr lang="en-US" sz="2800" b="1" dirty="0" smtClean="0">
              <a:solidFill>
                <a:schemeClr val="accent1">
                  <a:lumMod val="50000"/>
                </a:schemeClr>
              </a:solidFill>
            </a:endParaRPr>
          </a:p>
          <a:p>
            <a:pPr marL="514350" indent="-228600" algn="just">
              <a:buFont typeface="Wingdings" panose="05000000000000000000" pitchFamily="2" charset="2"/>
              <a:buChar char="Ø"/>
            </a:pPr>
            <a:r>
              <a:rPr lang="en-US" sz="2800" b="1" dirty="0">
                <a:solidFill>
                  <a:schemeClr val="accent1">
                    <a:lumMod val="50000"/>
                  </a:schemeClr>
                </a:solidFill>
              </a:rPr>
              <a:t>Rock Creek Reclamation District </a:t>
            </a:r>
            <a:endParaRPr lang="en-US" sz="2800" b="1" dirty="0" smtClean="0">
              <a:solidFill>
                <a:schemeClr val="accent1">
                  <a:lumMod val="50000"/>
                </a:schemeClr>
              </a:solidFill>
            </a:endParaRPr>
          </a:p>
          <a:p>
            <a:pPr marL="514350" indent="-228600" algn="just">
              <a:buFont typeface="Wingdings" panose="05000000000000000000" pitchFamily="2" charset="2"/>
              <a:buChar char="Ø"/>
            </a:pPr>
            <a:r>
              <a:rPr lang="en-US" sz="2800" b="1" dirty="0">
                <a:solidFill>
                  <a:schemeClr val="accent1">
                    <a:lumMod val="50000"/>
                  </a:schemeClr>
                </a:solidFill>
              </a:rPr>
              <a:t>Paradise Irrigation District </a:t>
            </a:r>
            <a:endParaRPr lang="en-US" sz="2800" b="1" dirty="0" smtClean="0">
              <a:solidFill>
                <a:schemeClr val="accent1">
                  <a:lumMod val="50000"/>
                </a:schemeClr>
              </a:solidFill>
            </a:endParaRPr>
          </a:p>
          <a:p>
            <a:pPr marL="514350" indent="-228600" algn="just">
              <a:buFont typeface="Wingdings" panose="05000000000000000000" pitchFamily="2" charset="2"/>
              <a:buChar char="Ø"/>
            </a:pPr>
            <a:r>
              <a:rPr lang="en-US" sz="2800" b="1" dirty="0">
                <a:solidFill>
                  <a:schemeClr val="accent1">
                    <a:lumMod val="50000"/>
                  </a:schemeClr>
                </a:solidFill>
              </a:rPr>
              <a:t>Glenn Groundwater Authority </a:t>
            </a:r>
            <a:endParaRPr lang="en-US" sz="2800" b="1" dirty="0" smtClean="0">
              <a:solidFill>
                <a:schemeClr val="accent1">
                  <a:lumMod val="50000"/>
                </a:schemeClr>
              </a:solidFill>
            </a:endParaRPr>
          </a:p>
          <a:p>
            <a:pPr marL="514350" indent="-228600" algn="just">
              <a:buFont typeface="Wingdings" panose="05000000000000000000" pitchFamily="2" charset="2"/>
              <a:buChar char="Ø"/>
            </a:pPr>
            <a:r>
              <a:rPr lang="en-US" sz="2800" b="1" dirty="0">
                <a:solidFill>
                  <a:schemeClr val="accent1">
                    <a:lumMod val="50000"/>
                  </a:schemeClr>
                </a:solidFill>
              </a:rPr>
              <a:t>Butte County Resource Conservation District </a:t>
            </a:r>
            <a:endParaRPr lang="en-US" sz="2800" b="1" dirty="0" smtClean="0">
              <a:solidFill>
                <a:schemeClr val="accent1">
                  <a:lumMod val="50000"/>
                </a:schemeClr>
              </a:solidFill>
            </a:endParaRPr>
          </a:p>
          <a:p>
            <a:pPr marL="514350" indent="-228600" algn="just">
              <a:buFont typeface="Wingdings" panose="05000000000000000000" pitchFamily="2" charset="2"/>
              <a:buChar char="Ø"/>
            </a:pPr>
            <a:r>
              <a:rPr lang="en-US" sz="2800" b="1" dirty="0">
                <a:solidFill>
                  <a:schemeClr val="accent1">
                    <a:lumMod val="50000"/>
                  </a:schemeClr>
                </a:solidFill>
              </a:rPr>
              <a:t>Northern California Water Association (</a:t>
            </a:r>
            <a:r>
              <a:rPr lang="en-US" sz="2800" b="1" dirty="0" err="1">
                <a:solidFill>
                  <a:schemeClr val="accent1">
                    <a:lumMod val="50000"/>
                  </a:schemeClr>
                </a:solidFill>
              </a:rPr>
              <a:t>NCWA</a:t>
            </a:r>
            <a:r>
              <a:rPr lang="en-US" sz="2800" b="1" dirty="0">
                <a:solidFill>
                  <a:schemeClr val="accent1">
                    <a:lumMod val="50000"/>
                  </a:schemeClr>
                </a:solidFill>
              </a:rPr>
              <a:t>) </a:t>
            </a:r>
            <a:endParaRPr lang="en-US" altLang="en-US" sz="2800" b="1" dirty="0">
              <a:solidFill>
                <a:schemeClr val="accent1">
                  <a:lumMod val="50000"/>
                </a:schemeClr>
              </a:solidFill>
            </a:endParaRPr>
          </a:p>
        </p:txBody>
      </p:sp>
      <p:pic>
        <p:nvPicPr>
          <p:cNvPr id="6" name="Picture 5"/>
          <p:cNvPicPr>
            <a:picLocks noChangeAspect="1"/>
          </p:cNvPicPr>
          <p:nvPr/>
        </p:nvPicPr>
        <p:blipFill>
          <a:blip r:embed="rId2"/>
          <a:stretch>
            <a:fillRect/>
          </a:stretch>
        </p:blipFill>
        <p:spPr>
          <a:xfrm>
            <a:off x="7543800" y="198529"/>
            <a:ext cx="1212958" cy="1115922"/>
          </a:xfrm>
          <a:prstGeom prst="rect">
            <a:avLst/>
          </a:prstGeom>
        </p:spPr>
      </p:pic>
    </p:spTree>
    <p:extLst>
      <p:ext uri="{BB962C8B-B14F-4D97-AF65-F5344CB8AC3E}">
        <p14:creationId xmlns:p14="http://schemas.microsoft.com/office/powerpoint/2010/main" val="24620763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SGMA</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5114926"/>
          </a:xfrm>
        </p:spPr>
        <p:txBody>
          <a:bodyPr>
            <a:normAutofit lnSpcReduction="10000"/>
          </a:bodyPr>
          <a:lstStyle/>
          <a:p>
            <a:pPr algn="just"/>
            <a:r>
              <a:rPr lang="en-US" sz="2000" b="1" dirty="0"/>
              <a:t>The TWD proposal relates </a:t>
            </a:r>
            <a:r>
              <a:rPr lang="en-US" sz="2000" b="1" dirty="0" smtClean="0"/>
              <a:t>directly to the implementation </a:t>
            </a:r>
            <a:r>
              <a:rPr lang="en-US" sz="2000" b="1" dirty="0"/>
              <a:t>of the Sustainable Groundwater Management Act (SGMA</a:t>
            </a:r>
            <a:r>
              <a:rPr lang="en-US" sz="2000" b="1" dirty="0" smtClean="0"/>
              <a:t>), which requires </a:t>
            </a:r>
            <a:r>
              <a:rPr lang="en-US" sz="2000" b="1" dirty="0"/>
              <a:t>groundwater sustainability agencies </a:t>
            </a:r>
            <a:r>
              <a:rPr lang="en-US" sz="2000" b="1" dirty="0" smtClean="0"/>
              <a:t>(GSA’s) to </a:t>
            </a:r>
            <a:r>
              <a:rPr lang="en-US" sz="2000" b="1" dirty="0"/>
              <a:t>manage groundwater at the local level through the development of </a:t>
            </a:r>
            <a:r>
              <a:rPr lang="en-US" sz="2000" b="1" u="sng" dirty="0"/>
              <a:t>groundwater sustainability plans </a:t>
            </a:r>
            <a:r>
              <a:rPr lang="en-US" sz="2000" b="1" dirty="0"/>
              <a:t>(GSP</a:t>
            </a:r>
            <a:r>
              <a:rPr lang="en-US" sz="2000" b="1" dirty="0" smtClean="0"/>
              <a:t>).</a:t>
            </a:r>
          </a:p>
          <a:p>
            <a:pPr algn="just"/>
            <a:endParaRPr lang="en-US" sz="2000" b="1" dirty="0" smtClean="0"/>
          </a:p>
          <a:p>
            <a:pPr algn="just"/>
            <a:r>
              <a:rPr lang="en-US" sz="2000" b="1" dirty="0" smtClean="0"/>
              <a:t>The proposed TWD is primarily located within the Vina Subbasin.</a:t>
            </a:r>
          </a:p>
          <a:p>
            <a:pPr algn="just"/>
            <a:endParaRPr lang="en-US" sz="2000" b="1" dirty="0" smtClean="0"/>
          </a:p>
          <a:p>
            <a:pPr algn="just"/>
            <a:r>
              <a:rPr lang="en-US" sz="2000" b="1" dirty="0" smtClean="0"/>
              <a:t>The Vina </a:t>
            </a:r>
            <a:r>
              <a:rPr lang="en-US" sz="2000" b="1" dirty="0"/>
              <a:t>and Rock Creek Reclamation District </a:t>
            </a:r>
            <a:r>
              <a:rPr lang="en-US" sz="2000" b="1" dirty="0" smtClean="0"/>
              <a:t>GSA’s are the groundwater authority for the Vina Subbasin.</a:t>
            </a:r>
          </a:p>
          <a:p>
            <a:pPr algn="just"/>
            <a:endParaRPr lang="en-US" sz="2000" b="1" dirty="0" smtClean="0"/>
          </a:p>
          <a:p>
            <a:pPr algn="just"/>
            <a:r>
              <a:rPr lang="en-US" sz="2000" b="1" dirty="0"/>
              <a:t>The Vina and Rock Creek Reclamation District </a:t>
            </a:r>
            <a:r>
              <a:rPr lang="en-US" sz="2000" b="1" dirty="0" smtClean="0"/>
              <a:t>GSA’s are </a:t>
            </a:r>
            <a:r>
              <a:rPr lang="en-US" sz="2000" b="1" dirty="0"/>
              <a:t>in the process of reviewing and adopting the Vina Subbasin </a:t>
            </a:r>
            <a:r>
              <a:rPr lang="en-US" sz="2000" b="1" dirty="0" smtClean="0"/>
              <a:t>GSP.</a:t>
            </a:r>
          </a:p>
          <a:p>
            <a:pPr marL="0" indent="0" algn="just">
              <a:buNone/>
            </a:pPr>
            <a:endParaRPr lang="en-US" sz="2000" b="1" dirty="0" smtClean="0"/>
          </a:p>
          <a:p>
            <a:pPr algn="just"/>
            <a:r>
              <a:rPr lang="en-US" sz="2000" b="1" dirty="0" smtClean="0"/>
              <a:t>The proposed TWD would be formed to evaluate</a:t>
            </a:r>
            <a:r>
              <a:rPr lang="en-US" sz="2000" b="1" dirty="0"/>
              <a:t>, fund, and implement projects and actions to achieve groundwater sustainability under the Vina </a:t>
            </a:r>
            <a:r>
              <a:rPr lang="en-US" sz="2000" b="1" dirty="0" smtClean="0"/>
              <a:t>GSP.</a:t>
            </a:r>
            <a:endParaRPr lang="en-US" sz="2000" b="1" dirty="0"/>
          </a:p>
          <a:p>
            <a:pPr algn="just"/>
            <a:endParaRPr lang="en-US" b="1"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168060111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SGMA</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5114926"/>
          </a:xfrm>
        </p:spPr>
        <p:txBody>
          <a:bodyPr>
            <a:normAutofit/>
          </a:bodyPr>
          <a:lstStyle/>
          <a:p>
            <a:pPr algn="just"/>
            <a:r>
              <a:rPr lang="en-US" b="1" dirty="0"/>
              <a:t>The Vina GSP will include </a:t>
            </a:r>
            <a:r>
              <a:rPr lang="en-US" b="1" dirty="0" smtClean="0"/>
              <a:t>possible projects </a:t>
            </a:r>
            <a:r>
              <a:rPr lang="en-US" b="1" dirty="0"/>
              <a:t>and </a:t>
            </a:r>
            <a:r>
              <a:rPr lang="en-US" b="1" dirty="0" smtClean="0"/>
              <a:t>management </a:t>
            </a:r>
            <a:r>
              <a:rPr lang="en-US" b="1" dirty="0"/>
              <a:t>a</a:t>
            </a:r>
            <a:r>
              <a:rPr lang="en-US" b="1" dirty="0" smtClean="0"/>
              <a:t>ctions (</a:t>
            </a:r>
            <a:r>
              <a:rPr lang="en-US" b="1" dirty="0" err="1" smtClean="0"/>
              <a:t>PMA’s</a:t>
            </a:r>
            <a:r>
              <a:rPr lang="en-US" b="1" dirty="0" smtClean="0"/>
              <a:t>) that </a:t>
            </a:r>
            <a:r>
              <a:rPr lang="en-US" b="1" dirty="0"/>
              <a:t>would help move the subbasin towards </a:t>
            </a:r>
            <a:r>
              <a:rPr lang="en-US" b="1" dirty="0" smtClean="0"/>
              <a:t>sustainability</a:t>
            </a:r>
            <a:r>
              <a:rPr lang="en-US" b="1" dirty="0"/>
              <a:t>. The Vina GSA website refers to the PMAs as a “menu of options” for the subbasin to achieve sustainability.  </a:t>
            </a:r>
            <a:endParaRPr lang="en-US" b="1"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311218079"/>
              </p:ext>
            </p:extLst>
          </p:nvPr>
        </p:nvGraphicFramePr>
        <p:xfrm>
          <a:off x="628651" y="2660903"/>
          <a:ext cx="7991474" cy="4020069"/>
        </p:xfrm>
        <a:graphic>
          <a:graphicData uri="http://schemas.openxmlformats.org/drawingml/2006/table">
            <a:tbl>
              <a:tblPr firstRow="1" firstCol="1" bandRow="1">
                <a:tableStyleId>{5C22544A-7EE6-4342-B048-85BDC9FD1C3A}</a:tableStyleId>
              </a:tblPr>
              <a:tblGrid>
                <a:gridCol w="1977389">
                  <a:extLst>
                    <a:ext uri="{9D8B030D-6E8A-4147-A177-3AD203B41FA5}">
                      <a16:colId xmlns:a16="http://schemas.microsoft.com/office/drawing/2014/main" val="3422874868"/>
                    </a:ext>
                  </a:extLst>
                </a:gridCol>
                <a:gridCol w="2075688">
                  <a:extLst>
                    <a:ext uri="{9D8B030D-6E8A-4147-A177-3AD203B41FA5}">
                      <a16:colId xmlns:a16="http://schemas.microsoft.com/office/drawing/2014/main" val="412842754"/>
                    </a:ext>
                  </a:extLst>
                </a:gridCol>
                <a:gridCol w="1591056">
                  <a:extLst>
                    <a:ext uri="{9D8B030D-6E8A-4147-A177-3AD203B41FA5}">
                      <a16:colId xmlns:a16="http://schemas.microsoft.com/office/drawing/2014/main" val="2181326948"/>
                    </a:ext>
                  </a:extLst>
                </a:gridCol>
                <a:gridCol w="2347341">
                  <a:extLst>
                    <a:ext uri="{9D8B030D-6E8A-4147-A177-3AD203B41FA5}">
                      <a16:colId xmlns:a16="http://schemas.microsoft.com/office/drawing/2014/main" val="4162239292"/>
                    </a:ext>
                  </a:extLst>
                </a:gridCol>
              </a:tblGrid>
              <a:tr h="320041">
                <a:tc gridSpan="4">
                  <a:txBody>
                    <a:bodyPr/>
                    <a:lstStyle/>
                    <a:p>
                      <a:pPr marL="0" marR="0" algn="ctr">
                        <a:lnSpc>
                          <a:spcPct val="107000"/>
                        </a:lnSpc>
                        <a:spcBef>
                          <a:spcPts val="0"/>
                        </a:spcBef>
                        <a:spcAft>
                          <a:spcPts val="0"/>
                        </a:spcAft>
                      </a:pPr>
                      <a:r>
                        <a:rPr lang="en-US" sz="1300" dirty="0">
                          <a:solidFill>
                            <a:schemeClr val="tx1"/>
                          </a:solidFill>
                          <a:effectLst/>
                        </a:rPr>
                        <a:t>PROJECTS and MANAGEMENT ACTIONS (PMAs)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83317422"/>
                  </a:ext>
                </a:extLst>
              </a:tr>
              <a:tr h="212506">
                <a:tc>
                  <a:txBody>
                    <a:bodyPr/>
                    <a:lstStyle/>
                    <a:p>
                      <a:pPr marL="0" marR="0" algn="ctr">
                        <a:lnSpc>
                          <a:spcPct val="107000"/>
                        </a:lnSpc>
                        <a:spcBef>
                          <a:spcPts val="0"/>
                        </a:spcBef>
                        <a:spcAft>
                          <a:spcPts val="0"/>
                        </a:spcAft>
                      </a:pPr>
                      <a:r>
                        <a:rPr lang="en-US" sz="1200" dirty="0">
                          <a:solidFill>
                            <a:schemeClr val="tx1"/>
                          </a:solidFill>
                          <a:effectLst/>
                        </a:rPr>
                        <a:t>Planned </a:t>
                      </a:r>
                      <a:r>
                        <a:rPr lang="en-US" sz="1200" dirty="0" smtClean="0">
                          <a:solidFill>
                            <a:schemeClr val="tx1"/>
                          </a:solidFill>
                          <a:effectLst/>
                        </a:rPr>
                        <a:t>Projects</a:t>
                      </a:r>
                    </a:p>
                    <a:p>
                      <a:pPr marL="0" marR="0" algn="ctr">
                        <a:lnSpc>
                          <a:spcPct val="107000"/>
                        </a:lnSpc>
                        <a:spcBef>
                          <a:spcPts val="0"/>
                        </a:spcBef>
                        <a:spcAft>
                          <a:spcPts val="0"/>
                        </a:spcAft>
                      </a:pP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a:txBody>
                    <a:bodyPr/>
                    <a:lstStyle/>
                    <a:p>
                      <a:pPr marL="0" marR="0" algn="ctr">
                        <a:lnSpc>
                          <a:spcPct val="107000"/>
                        </a:lnSpc>
                        <a:spcBef>
                          <a:spcPts val="0"/>
                        </a:spcBef>
                        <a:spcAft>
                          <a:spcPts val="0"/>
                        </a:spcAft>
                      </a:pPr>
                      <a:r>
                        <a:rPr lang="en-US" sz="1200" b="1" dirty="0">
                          <a:solidFill>
                            <a:schemeClr val="tx1"/>
                          </a:solidFill>
                          <a:effectLst/>
                        </a:rPr>
                        <a:t>Potential Projects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a:txBody>
                    <a:bodyPr/>
                    <a:lstStyle/>
                    <a:p>
                      <a:pPr marL="0" marR="0" algn="ctr">
                        <a:lnSpc>
                          <a:spcPct val="107000"/>
                        </a:lnSpc>
                        <a:spcBef>
                          <a:spcPts val="0"/>
                        </a:spcBef>
                        <a:spcAft>
                          <a:spcPts val="0"/>
                        </a:spcAft>
                      </a:pPr>
                      <a:r>
                        <a:rPr lang="en-US" sz="1200" b="1" dirty="0">
                          <a:solidFill>
                            <a:schemeClr val="tx1"/>
                          </a:solidFill>
                          <a:effectLst/>
                        </a:rPr>
                        <a:t>Conceptual</a:t>
                      </a:r>
                      <a:r>
                        <a:rPr lang="en-US" sz="1200" dirty="0">
                          <a:solidFill>
                            <a:schemeClr val="tx1"/>
                          </a:solidFill>
                          <a:effectLst/>
                        </a:rPr>
                        <a:t> </a:t>
                      </a:r>
                      <a:r>
                        <a:rPr lang="en-US" sz="1200" b="1" dirty="0">
                          <a:solidFill>
                            <a:schemeClr val="tx1"/>
                          </a:solidFill>
                          <a:effectLst/>
                        </a:rPr>
                        <a:t>Projects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a:txBody>
                    <a:bodyPr/>
                    <a:lstStyle/>
                    <a:p>
                      <a:pPr marL="0" marR="0" algn="ctr">
                        <a:lnSpc>
                          <a:spcPct val="107000"/>
                        </a:lnSpc>
                        <a:spcBef>
                          <a:spcPts val="0"/>
                        </a:spcBef>
                        <a:spcAft>
                          <a:spcPts val="0"/>
                        </a:spcAft>
                      </a:pPr>
                      <a:r>
                        <a:rPr lang="en-US" sz="1200" b="1" dirty="0">
                          <a:solidFill>
                            <a:schemeClr val="tx1"/>
                          </a:solidFill>
                          <a:effectLst/>
                        </a:rPr>
                        <a:t>Management Actions</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extLst>
                  <a:ext uri="{0D108BD9-81ED-4DB2-BD59-A6C34878D82A}">
                    <a16:rowId xmlns:a16="http://schemas.microsoft.com/office/drawing/2014/main" val="2201493800"/>
                  </a:ext>
                </a:extLst>
              </a:tr>
              <a:tr h="3324933">
                <a:tc>
                  <a: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solidFill>
                            <a:schemeClr val="tx1"/>
                          </a:solidFill>
                          <a:effectLst/>
                        </a:rPr>
                        <a:t>Agricultural Irrigation Efficiency</a:t>
                      </a:r>
                      <a:endParaRPr lang="en-US" sz="1100"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chemeClr val="tx1"/>
                          </a:solidFill>
                          <a:effectLst/>
                        </a:rPr>
                        <a:t>Residential Conservation</a:t>
                      </a:r>
                      <a:endParaRPr lang="en-US" sz="1100"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chemeClr val="tx1"/>
                          </a:solidFill>
                          <a:effectLst/>
                        </a:rPr>
                        <a:t>Scoping for Flood Managed Aquifer Recharge (</a:t>
                      </a:r>
                      <a:r>
                        <a:rPr lang="en-US" sz="1200" dirty="0" err="1">
                          <a:solidFill>
                            <a:schemeClr val="tx1"/>
                          </a:solidFill>
                          <a:effectLst/>
                        </a:rPr>
                        <a:t>FloodMAR</a:t>
                      </a:r>
                      <a:r>
                        <a:rPr lang="en-US" sz="1200" dirty="0">
                          <a:solidFill>
                            <a:schemeClr val="tx1"/>
                          </a:solidFill>
                          <a:effectLst/>
                        </a:rPr>
                        <a:t>)/ Surface Water Supply and Recharge</a:t>
                      </a:r>
                      <a:endParaRPr lang="en-US" sz="1100"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chemeClr val="tx1"/>
                          </a:solidFill>
                          <a:effectLst/>
                        </a:rPr>
                        <a:t>Community Water Education Initiative</a:t>
                      </a:r>
                      <a:endParaRPr lang="en-US" sz="1100"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chemeClr val="tx1"/>
                          </a:solidFill>
                          <a:effectLst/>
                        </a:rPr>
                        <a:t>Fuels Management for Watershed Health</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Paradise Irrigation District Intertie</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Agricultural Surface Water Supplies</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Streamflow Augmentation</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Community Monitoring Program</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Recycled Wastewater</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Rangeland Management</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Removal of Invasive Species</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Surface Water Supply and Recharge</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Extend Orchard Replacement</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Recharge from the Miocene Canal</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General Plan Updates</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Domestic Well Mitigation</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Well Permitting Ordinance</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Landscape Ordinance</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Prohibition of Groundwater Use for Ski (Recreational) Lakes</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Expansion of Water Purveyors’ Service Area</a:t>
                      </a:r>
                      <a:endParaRPr lang="en-US" sz="1100" b="1" dirty="0">
                        <a:solidFill>
                          <a:schemeClr val="tx1"/>
                        </a:solidFill>
                        <a:effectLst/>
                      </a:endParaRPr>
                    </a:p>
                    <a:p>
                      <a:pPr marL="342900" marR="0" lvl="0" indent="-342900">
                        <a:lnSpc>
                          <a:spcPct val="107000"/>
                        </a:lnSpc>
                        <a:spcBef>
                          <a:spcPts val="0"/>
                        </a:spcBef>
                        <a:spcAft>
                          <a:spcPts val="0"/>
                        </a:spcAft>
                        <a:buFont typeface="Symbol" panose="05050102010706020507" pitchFamily="18" charset="2"/>
                        <a:buChar char=""/>
                      </a:pPr>
                      <a:r>
                        <a:rPr lang="en-US" sz="1200" b="1" dirty="0">
                          <a:solidFill>
                            <a:schemeClr val="tx1"/>
                          </a:solidFill>
                          <a:effectLst/>
                        </a:rPr>
                        <a:t>Groundwater Allocation</a:t>
                      </a:r>
                      <a:endParaRPr lang="en-U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773" marR="65773" marT="0" marB="0">
                    <a:noFill/>
                  </a:tcPr>
                </a:tc>
                <a:extLst>
                  <a:ext uri="{0D108BD9-81ED-4DB2-BD59-A6C34878D82A}">
                    <a16:rowId xmlns:a16="http://schemas.microsoft.com/office/drawing/2014/main" val="1864831500"/>
                  </a:ext>
                </a:extLst>
              </a:tr>
            </a:tbl>
          </a:graphicData>
        </a:graphic>
      </p:graphicFrame>
    </p:spTree>
    <p:extLst>
      <p:ext uri="{BB962C8B-B14F-4D97-AF65-F5344CB8AC3E}">
        <p14:creationId xmlns:p14="http://schemas.microsoft.com/office/powerpoint/2010/main" val="310574994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SGMA</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5114926"/>
          </a:xfrm>
        </p:spPr>
        <p:txBody>
          <a:bodyPr>
            <a:normAutofit/>
          </a:bodyPr>
          <a:lstStyle/>
          <a:p>
            <a:pPr algn="just"/>
            <a:r>
              <a:rPr lang="en-US" dirty="0"/>
              <a:t>After the GSP is adopted, the new water district </a:t>
            </a:r>
            <a:r>
              <a:rPr lang="en-US" dirty="0" smtClean="0"/>
              <a:t>would </a:t>
            </a:r>
            <a:r>
              <a:rPr lang="en-US" dirty="0"/>
              <a:t>evaluate the GSP and its menu of PMA options and it would develop a plan to determine, fund, and implement appropriate </a:t>
            </a:r>
            <a:r>
              <a:rPr lang="en-US" dirty="0" smtClean="0"/>
              <a:t>PMAs. </a:t>
            </a:r>
            <a:endParaRPr lang="en-US" b="1"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
        <p:nvSpPr>
          <p:cNvPr id="7" name="Text Box 2"/>
          <p:cNvSpPr txBox="1">
            <a:spLocks noChangeArrowheads="1"/>
          </p:cNvSpPr>
          <p:nvPr/>
        </p:nvSpPr>
        <p:spPr bwMode="auto">
          <a:xfrm>
            <a:off x="561975" y="2353310"/>
            <a:ext cx="8058149" cy="3685540"/>
          </a:xfrm>
          <a:prstGeom prst="rect">
            <a:avLst/>
          </a:prstGeom>
          <a:solidFill>
            <a:srgbClr val="5B9BD5">
              <a:lumMod val="20000"/>
              <a:lumOff val="80000"/>
            </a:srgbClr>
          </a:solidFill>
          <a:ln w="28575" cap="flat" cmpd="sng" algn="ctr">
            <a:solidFill>
              <a:srgbClr val="5B9BD5">
                <a:lumMod val="75000"/>
              </a:srgbClr>
            </a:solidFill>
            <a:prstDash val="solid"/>
            <a:miter lim="800000"/>
            <a:headEnd/>
            <a:tailEnd/>
          </a:ln>
          <a:effectLst/>
        </p:spPr>
        <p:txBody>
          <a:bodyPr rot="0" vert="horz" wrap="square" lIns="91440" tIns="45720" rIns="91440" bIns="45720" anchor="t" anchorCtr="0">
            <a:noAutofit/>
          </a:bodyPr>
          <a:lstStyle/>
          <a:p>
            <a:pPr marL="228600" marR="0" algn="just">
              <a:lnSpc>
                <a:spcPct val="107000"/>
              </a:lnSpc>
              <a:spcBef>
                <a:spcPts val="0"/>
              </a:spcBef>
              <a:spcAft>
                <a:spcPts val="0"/>
              </a:spcAft>
            </a:pPr>
            <a:r>
              <a:rPr lang="en-US" sz="2400" b="1" dirty="0">
                <a:effectLst/>
                <a:ea typeface="Calibri" panose="020F0502020204030204" pitchFamily="34" charset="0"/>
                <a:cs typeface="Arial" panose="020B0604020202020204" pitchFamily="34" charset="0"/>
              </a:rPr>
              <a:t>The principal objective for district formation is to create a local agency with the authority to evaluate, fund, implement, and oversee projects and actions to </a:t>
            </a:r>
            <a:r>
              <a:rPr lang="en-US" sz="2400" b="1" u="sng" dirty="0">
                <a:effectLst/>
                <a:ea typeface="Calibri" panose="020F0502020204030204" pitchFamily="34" charset="0"/>
                <a:cs typeface="Arial" panose="020B0604020202020204" pitchFamily="34" charset="0"/>
              </a:rPr>
              <a:t>achieve groundwater sustainability under the GSP </a:t>
            </a:r>
            <a:r>
              <a:rPr lang="en-US" sz="2400" b="1" dirty="0">
                <a:effectLst/>
                <a:ea typeface="Calibri" panose="020F0502020204030204" pitchFamily="34" charset="0"/>
                <a:cs typeface="Arial" panose="020B0604020202020204" pitchFamily="34" charset="0"/>
              </a:rPr>
              <a:t>to be adopted by the Vina and Rock Creek Reclamation District GSAs. The Proposal would benefit the local residents, landowners, and farmers who depend upon a well-managed groundwater subbasin and who would bear the principal financial obligation for GSP implementation. </a:t>
            </a:r>
          </a:p>
          <a:p>
            <a:pPr marL="0" marR="0" algn="just">
              <a:lnSpc>
                <a:spcPct val="107000"/>
              </a:lnSpc>
              <a:spcBef>
                <a:spcPts val="0"/>
              </a:spcBef>
              <a:spcAft>
                <a:spcPts val="800"/>
              </a:spcAft>
            </a:pPr>
            <a:r>
              <a:rPr lang="en-US" sz="1100" dirty="0">
                <a:solidFill>
                  <a:srgbClr val="000000"/>
                </a:solidFill>
                <a:effectLst/>
                <a:latin typeface="Arial Rounded MT Bold" panose="020F07040305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252263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Selecting A District</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5114926"/>
          </a:xfrm>
        </p:spPr>
        <p:txBody>
          <a:bodyPr>
            <a:normAutofit/>
          </a:bodyPr>
          <a:lstStyle/>
          <a:p>
            <a:pPr algn="just"/>
            <a:r>
              <a:rPr lang="en-US" sz="2000" dirty="0"/>
              <a:t>Formation of a </a:t>
            </a:r>
            <a:r>
              <a:rPr lang="en-US" sz="2000" dirty="0" smtClean="0"/>
              <a:t>district begins </a:t>
            </a:r>
            <a:r>
              <a:rPr lang="en-US" sz="2000" dirty="0"/>
              <a:t>when a group of citizens or a local government agency determine that there is a particular issue of importance that needs </a:t>
            </a:r>
            <a:r>
              <a:rPr lang="en-US" sz="2000" dirty="0" smtClean="0"/>
              <a:t>attention that cannot </a:t>
            </a:r>
            <a:r>
              <a:rPr lang="en-US" sz="2000" dirty="0"/>
              <a:t>be met by an existing local government </a:t>
            </a:r>
            <a:r>
              <a:rPr lang="en-US" sz="2000" dirty="0" smtClean="0"/>
              <a:t>agency.</a:t>
            </a:r>
          </a:p>
          <a:p>
            <a:pPr algn="just"/>
            <a:r>
              <a:rPr lang="en-US" sz="2000" dirty="0" smtClean="0"/>
              <a:t>These </a:t>
            </a:r>
            <a:r>
              <a:rPr lang="en-US" sz="2000" dirty="0"/>
              <a:t>are most often special </a:t>
            </a:r>
            <a:r>
              <a:rPr lang="en-US" sz="2000" dirty="0" smtClean="0"/>
              <a:t>districts of which, there are 29 </a:t>
            </a:r>
            <a:r>
              <a:rPr lang="en-US" sz="2000" dirty="0"/>
              <a:t>different categories </a:t>
            </a:r>
            <a:r>
              <a:rPr lang="en-US" sz="2000" dirty="0" smtClean="0"/>
              <a:t>available </a:t>
            </a:r>
            <a:r>
              <a:rPr lang="en-US" sz="2000" dirty="0"/>
              <a:t>in California or </a:t>
            </a:r>
            <a:r>
              <a:rPr lang="en-US" sz="2000" dirty="0" smtClean="0"/>
              <a:t>can be created as new </a:t>
            </a:r>
            <a:r>
              <a:rPr lang="en-US" sz="2000" dirty="0"/>
              <a:t>“special act” </a:t>
            </a:r>
            <a:r>
              <a:rPr lang="en-US" sz="2000" dirty="0" smtClean="0"/>
              <a:t>district.</a:t>
            </a:r>
          </a:p>
          <a:p>
            <a:pPr algn="just"/>
            <a:r>
              <a:rPr lang="en-US" sz="2000" dirty="0" smtClean="0"/>
              <a:t>The </a:t>
            </a:r>
            <a:r>
              <a:rPr lang="en-US" sz="2000" dirty="0"/>
              <a:t>proponents of the TWD determined </a:t>
            </a:r>
            <a:r>
              <a:rPr lang="en-US" sz="2000" dirty="0" smtClean="0"/>
              <a:t>a </a:t>
            </a:r>
            <a:r>
              <a:rPr lang="en-US" sz="2000" dirty="0"/>
              <a:t>California Water District was the appropriate path forward based on guidance provided by the Butte County Board of Supervisors  (BOS) and the Department of Water and Resource Conservation.   </a:t>
            </a:r>
            <a:endParaRPr lang="en-US" sz="2000" dirty="0" smtClean="0"/>
          </a:p>
          <a:p>
            <a:pPr algn="just"/>
            <a:r>
              <a:rPr lang="en-US" sz="2000" dirty="0" smtClean="0"/>
              <a:t>This </a:t>
            </a:r>
            <a:r>
              <a:rPr lang="en-US" sz="2000" dirty="0"/>
              <a:t>early consultation with County representatives determined that: </a:t>
            </a:r>
            <a:endParaRPr lang="en-US" sz="2000" dirty="0" smtClean="0"/>
          </a:p>
          <a:p>
            <a:pPr marL="457200" algn="just">
              <a:buAutoNum type="arabicParenR"/>
            </a:pPr>
            <a:r>
              <a:rPr lang="en-US" sz="2000" dirty="0" smtClean="0"/>
              <a:t>the </a:t>
            </a:r>
            <a:r>
              <a:rPr lang="en-US" sz="2000" dirty="0"/>
              <a:t>County was not interested in initiating the formation and </a:t>
            </a:r>
            <a:endParaRPr lang="en-US" sz="2000" dirty="0" smtClean="0"/>
          </a:p>
          <a:p>
            <a:pPr marL="457200" algn="just">
              <a:buAutoNum type="arabicParenR"/>
            </a:pPr>
            <a:r>
              <a:rPr lang="en-US" sz="2000" dirty="0" smtClean="0"/>
              <a:t>the </a:t>
            </a:r>
            <a:r>
              <a:rPr lang="en-US" sz="2000" dirty="0"/>
              <a:t>County would support the citizens’ initiative to initiate the formation via a petition of landowners directly to Butte LAFCo. </a:t>
            </a:r>
            <a:endParaRPr lang="en-US" sz="2000"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114137790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Selecting A District</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5114926"/>
          </a:xfrm>
        </p:spPr>
        <p:txBody>
          <a:bodyPr>
            <a:normAutofit lnSpcReduction="10000"/>
          </a:bodyPr>
          <a:lstStyle/>
          <a:p>
            <a:pPr marL="0" indent="0" algn="just">
              <a:buNone/>
            </a:pPr>
            <a:r>
              <a:rPr lang="en-US" dirty="0" smtClean="0"/>
              <a:t>Excerpts </a:t>
            </a:r>
            <a:r>
              <a:rPr lang="en-US" dirty="0"/>
              <a:t>from the staff report provided to the Butte County Water Commission meeting on August 4, 2021, that offers a more detailed </a:t>
            </a:r>
            <a:r>
              <a:rPr lang="en-US" dirty="0" smtClean="0"/>
              <a:t>explanation:</a:t>
            </a:r>
            <a:endParaRPr lang="en-US" dirty="0"/>
          </a:p>
          <a:p>
            <a:pPr algn="just"/>
            <a:r>
              <a:rPr lang="en-US" dirty="0"/>
              <a:t>“For many years, </a:t>
            </a:r>
            <a:r>
              <a:rPr lang="en-US" b="1" u="sng" dirty="0"/>
              <a:t>Butte County has encouraged agricultural groundwater users to organize</a:t>
            </a:r>
            <a:r>
              <a:rPr lang="en-US" dirty="0"/>
              <a:t>. In contrast to the “white areas” of the county that are groundwater dependent, local water districts provide an organizational structure for surface water irrigated areas. The primary reason to promote groundwater users to organize was to improve drought coordination and groundwater management. </a:t>
            </a:r>
            <a:endParaRPr lang="en-US" dirty="0" smtClean="0"/>
          </a:p>
          <a:p>
            <a:pPr algn="just"/>
            <a:r>
              <a:rPr lang="en-US" dirty="0"/>
              <a:t>The resolution states in part, “If, and when, the AGUBC desire to move forward with creation of a new California Water District or other type or eligible local agency with the dual purpose of: a) SGMA responsibility, and b) exercising powers and duties as a special district as authorized by the Water Code for water purveyance and ancillary activities, </a:t>
            </a:r>
            <a:r>
              <a:rPr lang="en-US" b="1" dirty="0"/>
              <a:t>Butte County will work constructively, cooperatively and collaboratively with landowners on the formation process of a new eligible local agency for involvement in SGMA issues”. </a:t>
            </a:r>
            <a:endParaRPr lang="en-US" b="1" dirty="0" smtClean="0"/>
          </a:p>
          <a:p>
            <a:pPr algn="just"/>
            <a:endParaRPr lang="en-US" dirty="0"/>
          </a:p>
          <a:p>
            <a:pPr algn="just"/>
            <a:endParaRPr lang="en-US" sz="2000"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318590992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Selecting A District</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5114926"/>
          </a:xfrm>
        </p:spPr>
        <p:txBody>
          <a:bodyPr>
            <a:normAutofit/>
          </a:bodyPr>
          <a:lstStyle/>
          <a:p>
            <a:pPr algn="just"/>
            <a:endParaRPr lang="en-US" dirty="0"/>
          </a:p>
          <a:p>
            <a:pPr algn="just"/>
            <a:endParaRPr lang="en-US" sz="2000"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
        <p:nvSpPr>
          <p:cNvPr id="5" name="Text Box 2"/>
          <p:cNvSpPr txBox="1">
            <a:spLocks noChangeArrowheads="1"/>
          </p:cNvSpPr>
          <p:nvPr/>
        </p:nvSpPr>
        <p:spPr bwMode="auto">
          <a:xfrm>
            <a:off x="781050" y="1707831"/>
            <a:ext cx="7705725" cy="4188144"/>
          </a:xfrm>
          <a:prstGeom prst="rect">
            <a:avLst/>
          </a:prstGeom>
          <a:solidFill>
            <a:srgbClr val="5B9BD5">
              <a:lumMod val="20000"/>
              <a:lumOff val="80000"/>
            </a:srgbClr>
          </a:solidFill>
          <a:ln w="28575" cap="flat" cmpd="sng" algn="ctr">
            <a:solidFill>
              <a:srgbClr val="5B9BD5">
                <a:lumMod val="75000"/>
              </a:srgbClr>
            </a:solidFill>
            <a:prstDash val="solid"/>
            <a:miter lim="800000"/>
            <a:headEnd/>
            <a:tailEnd/>
          </a:ln>
          <a:effectLst/>
        </p:spPr>
        <p:txBody>
          <a:bodyPr rot="0" vert="horz" wrap="square" lIns="91440" tIns="45720" rIns="91440" bIns="45720" anchor="t" anchorCtr="0">
            <a:noAutofit/>
          </a:bodyPr>
          <a:lstStyle/>
          <a:p>
            <a:pPr marL="400050" marR="0" indent="-342900" algn="just">
              <a:lnSpc>
                <a:spcPct val="107000"/>
              </a:lnSpc>
              <a:spcBef>
                <a:spcPts val="0"/>
              </a:spcBef>
              <a:spcAft>
                <a:spcPts val="0"/>
              </a:spcAft>
              <a:buFont typeface="Arial" panose="020B0604020202020204" pitchFamily="34" charset="0"/>
              <a:buChar char="•"/>
            </a:pPr>
            <a:r>
              <a:rPr lang="en-US" sz="2000" b="1" dirty="0">
                <a:solidFill>
                  <a:srgbClr val="000000"/>
                </a:solidFill>
                <a:effectLst/>
                <a:ea typeface="Calibri" panose="020F0502020204030204" pitchFamily="34" charset="0"/>
                <a:cs typeface="Arial" panose="020B0604020202020204" pitchFamily="34" charset="0"/>
              </a:rPr>
              <a:t>In 2017, with encouragement and support of Butte County, the proposed TWD was  initiated locally by landowner petition directly to Butte LAFCo as a California Water District (WC 34000).</a:t>
            </a:r>
            <a:endParaRPr lang="en-US" sz="2000" b="1" dirty="0">
              <a:effectLst/>
              <a:ea typeface="Calibri" panose="020F0502020204030204" pitchFamily="34" charset="0"/>
              <a:cs typeface="Arial" panose="020B0604020202020204" pitchFamily="34" charset="0"/>
            </a:endParaRPr>
          </a:p>
          <a:p>
            <a:pPr marL="57150" marR="0" algn="just">
              <a:lnSpc>
                <a:spcPct val="107000"/>
              </a:lnSpc>
              <a:spcBef>
                <a:spcPts val="0"/>
              </a:spcBef>
              <a:spcAft>
                <a:spcPts val="0"/>
              </a:spcAft>
            </a:pPr>
            <a:r>
              <a:rPr lang="en-US" sz="2000" b="1" dirty="0">
                <a:solidFill>
                  <a:srgbClr val="000000"/>
                </a:solidFill>
                <a:effectLst/>
                <a:ea typeface="Calibri" panose="020F0502020204030204" pitchFamily="34" charset="0"/>
                <a:cs typeface="Arial" panose="020B0604020202020204" pitchFamily="34" charset="0"/>
              </a:rPr>
              <a:t> </a:t>
            </a:r>
            <a:endParaRPr lang="en-US" sz="2000" b="1" dirty="0">
              <a:effectLst/>
              <a:ea typeface="Calibri" panose="020F0502020204030204" pitchFamily="34" charset="0"/>
              <a:cs typeface="Arial" panose="020B0604020202020204" pitchFamily="34" charset="0"/>
            </a:endParaRPr>
          </a:p>
          <a:p>
            <a:pPr marL="400050" marR="0" indent="-342900" algn="just">
              <a:lnSpc>
                <a:spcPct val="107000"/>
              </a:lnSpc>
              <a:spcBef>
                <a:spcPts val="0"/>
              </a:spcBef>
              <a:spcAft>
                <a:spcPts val="0"/>
              </a:spcAft>
              <a:buFont typeface="Arial" panose="020B0604020202020204" pitchFamily="34" charset="0"/>
              <a:buChar char="•"/>
            </a:pPr>
            <a:r>
              <a:rPr lang="en-US" sz="2000" b="1" dirty="0">
                <a:solidFill>
                  <a:srgbClr val="000000"/>
                </a:solidFill>
                <a:effectLst/>
                <a:ea typeface="Calibri" panose="020F0502020204030204" pitchFamily="34" charset="0"/>
                <a:cs typeface="Arial" panose="020B0604020202020204" pitchFamily="34" charset="0"/>
              </a:rPr>
              <a:t>In 2021 both the Butte County Water Commission and the Butte County Board of Supervisors voted to conditionally support the TWD proposal.  </a:t>
            </a:r>
            <a:endParaRPr lang="en-US" sz="2000" b="1" dirty="0">
              <a:effectLst/>
              <a:ea typeface="Calibri" panose="020F0502020204030204" pitchFamily="34" charset="0"/>
              <a:cs typeface="Arial" panose="020B0604020202020204" pitchFamily="34" charset="0"/>
            </a:endParaRPr>
          </a:p>
          <a:p>
            <a:pPr marL="57150" marR="0" algn="just">
              <a:lnSpc>
                <a:spcPct val="107000"/>
              </a:lnSpc>
              <a:spcBef>
                <a:spcPts val="0"/>
              </a:spcBef>
              <a:spcAft>
                <a:spcPts val="0"/>
              </a:spcAft>
            </a:pPr>
            <a:r>
              <a:rPr lang="en-US" sz="2000" b="1" dirty="0">
                <a:solidFill>
                  <a:srgbClr val="000000"/>
                </a:solidFill>
                <a:effectLst/>
                <a:ea typeface="Calibri" panose="020F0502020204030204" pitchFamily="34" charset="0"/>
                <a:cs typeface="Arial" panose="020B0604020202020204" pitchFamily="34" charset="0"/>
              </a:rPr>
              <a:t> </a:t>
            </a:r>
            <a:endParaRPr lang="en-US" sz="2000" b="1" dirty="0">
              <a:effectLst/>
              <a:ea typeface="Calibri" panose="020F0502020204030204" pitchFamily="34" charset="0"/>
              <a:cs typeface="Arial" panose="020B0604020202020204" pitchFamily="34" charset="0"/>
            </a:endParaRPr>
          </a:p>
          <a:p>
            <a:pPr marL="400050" marR="0" indent="-342900" algn="just">
              <a:lnSpc>
                <a:spcPct val="107000"/>
              </a:lnSpc>
              <a:spcBef>
                <a:spcPts val="0"/>
              </a:spcBef>
              <a:spcAft>
                <a:spcPts val="800"/>
              </a:spcAft>
              <a:buFont typeface="Arial" panose="020B0604020202020204" pitchFamily="34" charset="0"/>
              <a:buChar char="•"/>
            </a:pPr>
            <a:r>
              <a:rPr lang="en-US" sz="2000" b="1" dirty="0">
                <a:solidFill>
                  <a:srgbClr val="000000"/>
                </a:solidFill>
                <a:effectLst/>
                <a:ea typeface="Calibri" panose="020F0502020204030204" pitchFamily="34" charset="0"/>
                <a:cs typeface="Arial" panose="020B0604020202020204" pitchFamily="34" charset="0"/>
              </a:rPr>
              <a:t>Alternatively, the TWD proponents could have sought special act legislation to form the district as other districts have and bypass local control but elected to be accountable locally to the Butte LAFCo and other affected local agencies.</a:t>
            </a:r>
            <a:endParaRPr lang="en-US" sz="2000" b="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37683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284457" y="80011"/>
            <a:ext cx="1277643" cy="1268480"/>
          </a:xfrm>
          <a:prstGeom prst="rect">
            <a:avLst/>
          </a:prstGeom>
          <a:noFill/>
          <a:ln>
            <a:noFill/>
          </a:ln>
          <a:extLst>
            <a:ext uri="{53640926-AAD7-44D8-BBD7-CCE9431645EC}">
              <a14:shadowObscured xmlns:a14="http://schemas.microsoft.com/office/drawing/2010/main"/>
            </a:ext>
          </a:extLst>
        </p:spPr>
      </p:pic>
      <p:sp>
        <p:nvSpPr>
          <p:cNvPr id="6146" name="Rectangle 2"/>
          <p:cNvSpPr>
            <a:spLocks noGrp="1" noChangeArrowheads="1"/>
          </p:cNvSpPr>
          <p:nvPr>
            <p:ph type="title"/>
          </p:nvPr>
        </p:nvSpPr>
        <p:spPr>
          <a:xfrm>
            <a:off x="297383" y="205491"/>
            <a:ext cx="8081442" cy="1143000"/>
          </a:xfrm>
        </p:spPr>
        <p:txBody>
          <a:bodyPr>
            <a:normAutofit/>
          </a:bodyPr>
          <a:lstStyle/>
          <a:p>
            <a:pPr algn="ctr" fontAlgn="auto">
              <a:spcAft>
                <a:spcPts val="0"/>
              </a:spcAft>
              <a:defRPr/>
            </a:pPr>
            <a:r>
              <a:rPr lang="en-US" altLang="en-US" sz="3600" b="1" dirty="0" smtClean="0">
                <a:latin typeface="Tahoma" pitchFamily="34" charset="0"/>
              </a:rPr>
              <a:t>Summary Overview</a:t>
            </a:r>
            <a:endParaRPr altLang="en-US" sz="3600" b="1" dirty="0" smtClean="0">
              <a:latin typeface="Tahoma" pitchFamily="34" charset="0"/>
            </a:endParaRPr>
          </a:p>
        </p:txBody>
      </p:sp>
      <p:sp>
        <p:nvSpPr>
          <p:cNvPr id="7171" name="Rectangle 3"/>
          <p:cNvSpPr>
            <a:spLocks noGrp="1" noChangeArrowheads="1"/>
          </p:cNvSpPr>
          <p:nvPr>
            <p:ph idx="1"/>
          </p:nvPr>
        </p:nvSpPr>
        <p:spPr>
          <a:xfrm>
            <a:off x="226336" y="1473968"/>
            <a:ext cx="8452969" cy="5250682"/>
          </a:xfrm>
        </p:spPr>
        <p:txBody>
          <a:bodyPr>
            <a:normAutofit lnSpcReduction="10000"/>
          </a:bodyPr>
          <a:lstStyle/>
          <a:p>
            <a:pPr>
              <a:spcBef>
                <a:spcPts val="1800"/>
              </a:spcBef>
            </a:pPr>
            <a:r>
              <a:rPr lang="en-US" altLang="en-US" sz="2400" b="1" dirty="0" smtClean="0">
                <a:solidFill>
                  <a:srgbClr val="280EA8"/>
                </a:solidFill>
              </a:rPr>
              <a:t>Formation of Tuscan Water District</a:t>
            </a:r>
          </a:p>
          <a:p>
            <a:pPr>
              <a:spcBef>
                <a:spcPts val="1800"/>
              </a:spcBef>
            </a:pPr>
            <a:r>
              <a:rPr lang="en-US" altLang="en-US" sz="2400" b="1" dirty="0" smtClean="0">
                <a:solidFill>
                  <a:srgbClr val="280EA8"/>
                </a:solidFill>
              </a:rPr>
              <a:t>Initiated by landowner petition (56% of acres)</a:t>
            </a:r>
          </a:p>
          <a:p>
            <a:pPr>
              <a:spcBef>
                <a:spcPts val="1800"/>
              </a:spcBef>
            </a:pPr>
            <a:r>
              <a:rPr lang="en-US" altLang="en-US" sz="2400" b="1" dirty="0" smtClean="0">
                <a:solidFill>
                  <a:srgbClr val="280EA8"/>
                </a:solidFill>
              </a:rPr>
              <a:t>Chief Petitioners:  </a:t>
            </a:r>
            <a:r>
              <a:rPr lang="en-US" altLang="en-US" sz="2400" i="1" dirty="0" smtClean="0">
                <a:solidFill>
                  <a:srgbClr val="280EA8"/>
                </a:solidFill>
              </a:rPr>
              <a:t>Rich McGowan, Darren Rice, Ed McLaughlin</a:t>
            </a:r>
            <a:r>
              <a:rPr lang="en-US" altLang="en-US" sz="2400" dirty="0" smtClean="0">
                <a:solidFill>
                  <a:srgbClr val="280EA8"/>
                </a:solidFill>
              </a:rPr>
              <a:t>.</a:t>
            </a:r>
          </a:p>
          <a:p>
            <a:pPr>
              <a:spcBef>
                <a:spcPts val="1800"/>
              </a:spcBef>
            </a:pPr>
            <a:r>
              <a:rPr lang="en-US" sz="2400" b="1" dirty="0" smtClean="0">
                <a:solidFill>
                  <a:srgbClr val="280EA8"/>
                </a:solidFill>
              </a:rPr>
              <a:t>102,237 acres in size </a:t>
            </a:r>
          </a:p>
          <a:p>
            <a:pPr>
              <a:spcBef>
                <a:spcPts val="1800"/>
              </a:spcBef>
            </a:pPr>
            <a:r>
              <a:rPr lang="en-US" altLang="en-US" sz="2400" b="1" dirty="0" smtClean="0">
                <a:solidFill>
                  <a:srgbClr val="280EA8"/>
                </a:solidFill>
              </a:rPr>
              <a:t>57,092 acres = Petitioner Acreage</a:t>
            </a:r>
          </a:p>
          <a:p>
            <a:pPr>
              <a:spcBef>
                <a:spcPts val="1800"/>
              </a:spcBef>
            </a:pPr>
            <a:r>
              <a:rPr lang="en-US" sz="2400" b="1" dirty="0" smtClean="0">
                <a:solidFill>
                  <a:srgbClr val="280EA8"/>
                </a:solidFill>
              </a:rPr>
              <a:t>88,951 acres = Agricultural </a:t>
            </a:r>
            <a:r>
              <a:rPr lang="en-US" sz="2400" b="1" dirty="0">
                <a:solidFill>
                  <a:srgbClr val="280EA8"/>
                </a:solidFill>
              </a:rPr>
              <a:t>Acreage in </a:t>
            </a:r>
            <a:r>
              <a:rPr lang="en-US" sz="2400" b="1" dirty="0" smtClean="0">
                <a:solidFill>
                  <a:srgbClr val="280EA8"/>
                </a:solidFill>
              </a:rPr>
              <a:t>District</a:t>
            </a:r>
          </a:p>
          <a:p>
            <a:pPr>
              <a:spcBef>
                <a:spcPts val="1800"/>
              </a:spcBef>
            </a:pPr>
            <a:r>
              <a:rPr lang="en-US" sz="2400" b="1" dirty="0" smtClean="0">
                <a:solidFill>
                  <a:srgbClr val="280EA8"/>
                </a:solidFill>
              </a:rPr>
              <a:t>3,136 parcels primarily used for agricultural production</a:t>
            </a:r>
          </a:p>
          <a:p>
            <a:pPr>
              <a:spcBef>
                <a:spcPts val="1800"/>
              </a:spcBef>
            </a:pPr>
            <a:r>
              <a:rPr lang="en-US" sz="2400" b="1" dirty="0" smtClean="0">
                <a:solidFill>
                  <a:srgbClr val="280EA8"/>
                </a:solidFill>
              </a:rPr>
              <a:t>6,463 = Estimated </a:t>
            </a:r>
            <a:r>
              <a:rPr lang="en-US" sz="2400" b="1" dirty="0">
                <a:solidFill>
                  <a:srgbClr val="280EA8"/>
                </a:solidFill>
              </a:rPr>
              <a:t>population of </a:t>
            </a:r>
            <a:r>
              <a:rPr lang="en-US" sz="2400" b="1" dirty="0" smtClean="0">
                <a:solidFill>
                  <a:srgbClr val="280EA8"/>
                </a:solidFill>
              </a:rPr>
              <a:t>District</a:t>
            </a:r>
          </a:p>
          <a:p>
            <a:pPr>
              <a:spcBef>
                <a:spcPts val="1800"/>
              </a:spcBef>
            </a:pPr>
            <a:r>
              <a:rPr lang="en-US" sz="2400" b="1" i="0" u="none" strike="noStrike" baseline="0" dirty="0" smtClean="0">
                <a:solidFill>
                  <a:srgbClr val="280EA8"/>
                </a:solidFill>
              </a:rPr>
              <a:t>$1,459,397,597 = District Assessed Value</a:t>
            </a:r>
          </a:p>
          <a:p>
            <a:r>
              <a:rPr lang="en-US" sz="2400" b="1" i="0" u="none" strike="noStrike" baseline="0" dirty="0" smtClean="0">
                <a:solidFill>
                  <a:srgbClr val="280EA8"/>
                </a:solidFill>
              </a:rPr>
              <a:t>$289,369,469 = Estimated value of TWD Agriculture</a:t>
            </a:r>
            <a:endParaRPr lang="en-US" sz="2400" b="1" dirty="0" smtClean="0">
              <a:solidFill>
                <a:srgbClr val="280EA8"/>
              </a:solidFill>
            </a:endParaRPr>
          </a:p>
          <a:p>
            <a:pPr>
              <a:spcBef>
                <a:spcPts val="1800"/>
              </a:spcBef>
            </a:pPr>
            <a:endParaRPr lang="en-US" sz="2400" b="1" dirty="0" smtClean="0">
              <a:solidFill>
                <a:srgbClr val="280EA8"/>
              </a:solidFill>
            </a:endParaRPr>
          </a:p>
          <a:p>
            <a:pPr>
              <a:spcBef>
                <a:spcPts val="1800"/>
              </a:spcBef>
            </a:pPr>
            <a:endParaRPr lang="en-US" altLang="en-US" sz="2400" b="1" dirty="0" smtClean="0">
              <a:solidFill>
                <a:srgbClr val="280EA8"/>
              </a:solidFill>
              <a:cs typeface="Times New Roman" pitchFamily="18" charset="0"/>
            </a:endParaRPr>
          </a:p>
          <a:p>
            <a:pPr>
              <a:spcBef>
                <a:spcPts val="1800"/>
              </a:spcBef>
              <a:buFont typeface="Wingdings 2" pitchFamily="18" charset="2"/>
              <a:buNone/>
            </a:pPr>
            <a:endParaRPr lang="en-US" altLang="en-US" sz="3200" b="1" dirty="0" smtClean="0">
              <a:solidFill>
                <a:srgbClr val="280EA8"/>
              </a:solidFill>
            </a:endParaRPr>
          </a:p>
        </p:txBody>
      </p:sp>
      <p:pic>
        <p:nvPicPr>
          <p:cNvPr id="3074" name="Picture 2" descr="Free Summarizing Cliparts, Download Free Summarizing Cliparts png images,  Free ClipArts on Clipart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038" y="2776538"/>
            <a:ext cx="1838325" cy="1781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
                                            <p:txEl>
                                              <p:pRg st="7" end="7"/>
                                            </p:txEl>
                                          </p:spTgt>
                                        </p:tgtEl>
                                        <p:attrNameLst>
                                          <p:attrName>style.visibility</p:attrName>
                                        </p:attrNameLst>
                                      </p:cBhvr>
                                      <p:to>
                                        <p:strVal val="visible"/>
                                      </p:to>
                                    </p:set>
                                    <p:anim calcmode="lin" valueType="num">
                                      <p:cBhvr additive="base">
                                        <p:cTn id="49"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1">
                                            <p:txEl>
                                              <p:pRg st="8" end="8"/>
                                            </p:txEl>
                                          </p:spTgt>
                                        </p:tgtEl>
                                        <p:attrNameLst>
                                          <p:attrName>style.visibility</p:attrName>
                                        </p:attrNameLst>
                                      </p:cBhvr>
                                      <p:to>
                                        <p:strVal val="visible"/>
                                      </p:to>
                                    </p:set>
                                    <p:anim calcmode="lin" valueType="num">
                                      <p:cBhvr additive="base">
                                        <p:cTn id="55"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171">
                                            <p:txEl>
                                              <p:pRg st="9" end="9"/>
                                            </p:txEl>
                                          </p:spTgt>
                                        </p:tgtEl>
                                        <p:attrNameLst>
                                          <p:attrName>style.visibility</p:attrName>
                                        </p:attrNameLst>
                                      </p:cBhvr>
                                      <p:to>
                                        <p:strVal val="visible"/>
                                      </p:to>
                                    </p:set>
                                    <p:anim calcmode="lin" valueType="num">
                                      <p:cBhvr additive="base">
                                        <p:cTn id="61" dur="500" fill="hold"/>
                                        <p:tgtEl>
                                          <p:spTgt spid="717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1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019174" y="274638"/>
            <a:ext cx="6524625" cy="1143000"/>
          </a:xfrm>
        </p:spPr>
        <p:txBody>
          <a:bodyPr>
            <a:normAutofit/>
          </a:bodyPr>
          <a:lstStyle/>
          <a:p>
            <a:pPr algn="ctr" fontAlgn="auto">
              <a:spcAft>
                <a:spcPts val="0"/>
              </a:spcAft>
              <a:defRPr/>
            </a:pPr>
            <a:r>
              <a:rPr lang="en-US" altLang="en-US" dirty="0" smtClean="0"/>
              <a:t> </a:t>
            </a:r>
            <a:r>
              <a:rPr lang="en-US" altLang="en-US" b="1" dirty="0" smtClean="0">
                <a:latin typeface="+mn-lt"/>
              </a:rPr>
              <a:t>Petition Process</a:t>
            </a:r>
            <a:endParaRPr altLang="en-US" sz="4400" b="1" dirty="0" smtClean="0">
              <a:solidFill>
                <a:srgbClr val="598600"/>
              </a:solidFill>
              <a:latin typeface="+mn-lt"/>
            </a:endParaRPr>
          </a:p>
        </p:txBody>
      </p:sp>
      <p:sp>
        <p:nvSpPr>
          <p:cNvPr id="12291" name="Rectangle 3"/>
          <p:cNvSpPr>
            <a:spLocks noGrp="1" noChangeArrowheads="1"/>
          </p:cNvSpPr>
          <p:nvPr>
            <p:ph type="body" idx="4294967295"/>
          </p:nvPr>
        </p:nvSpPr>
        <p:spPr>
          <a:xfrm>
            <a:off x="247649" y="1314451"/>
            <a:ext cx="8372475" cy="5114926"/>
          </a:xfrm>
        </p:spPr>
        <p:txBody>
          <a:bodyPr>
            <a:normAutofit/>
          </a:bodyPr>
          <a:lstStyle/>
          <a:p>
            <a:pPr algn="just"/>
            <a:endParaRPr lang="en-US" dirty="0"/>
          </a:p>
          <a:p>
            <a:pPr lvl="0" algn="just"/>
            <a:r>
              <a:rPr lang="en-US" b="1" dirty="0" smtClean="0"/>
              <a:t>Notice </a:t>
            </a:r>
            <a:r>
              <a:rPr lang="en-US" b="1" dirty="0"/>
              <a:t>of Intention. </a:t>
            </a:r>
            <a:r>
              <a:rPr lang="en-US" dirty="0"/>
              <a:t>Prior to circulating petitions, the proponent shall file with the LAFCO Executive </a:t>
            </a:r>
            <a:r>
              <a:rPr lang="en-US" dirty="0" smtClean="0"/>
              <a:t>Officer a </a:t>
            </a:r>
            <a:r>
              <a:rPr lang="en-US" dirty="0"/>
              <a:t>Notice of </a:t>
            </a:r>
            <a:r>
              <a:rPr lang="en-US" dirty="0" smtClean="0"/>
              <a:t>Intention. The </a:t>
            </a:r>
            <a:r>
              <a:rPr lang="en-US" dirty="0"/>
              <a:t>Executive Officer shall notify affected local agencies and interested parties of the intent to form a District.</a:t>
            </a:r>
          </a:p>
          <a:p>
            <a:pPr algn="just"/>
            <a:endParaRPr lang="en-US" dirty="0"/>
          </a:p>
          <a:p>
            <a:pPr lvl="0" algn="just"/>
            <a:r>
              <a:rPr lang="en-US" b="1" dirty="0" smtClean="0"/>
              <a:t>Signatures</a:t>
            </a:r>
            <a:r>
              <a:rPr lang="en-US" b="1" dirty="0"/>
              <a:t>. </a:t>
            </a:r>
            <a:r>
              <a:rPr lang="en-US" dirty="0"/>
              <a:t>Each person shall affix the date after he or she signs the petition. Since this petition is by property owners each person signing the petition must also include a written description sufficient to identify the location of land owned by each person signing the petition. </a:t>
            </a:r>
          </a:p>
          <a:p>
            <a:pPr algn="just"/>
            <a:endParaRPr lang="en-US" dirty="0"/>
          </a:p>
          <a:p>
            <a:pPr lvl="0" algn="just"/>
            <a:r>
              <a:rPr lang="en-US" b="1" dirty="0" smtClean="0"/>
              <a:t>Certificate </a:t>
            </a:r>
            <a:r>
              <a:rPr lang="en-US" b="1" dirty="0"/>
              <a:t>of Sufficiency. </a:t>
            </a:r>
            <a:r>
              <a:rPr lang="en-US" dirty="0"/>
              <a:t>The petition signatures must be verified by the Executive </a:t>
            </a:r>
            <a:r>
              <a:rPr lang="en-US" dirty="0" smtClean="0"/>
              <a:t>Officer within 30 days. Within </a:t>
            </a:r>
            <a:r>
              <a:rPr lang="en-US" dirty="0"/>
              <a:t>the same 30 </a:t>
            </a:r>
            <a:r>
              <a:rPr lang="en-US" dirty="0" smtClean="0"/>
              <a:t>days, the </a:t>
            </a:r>
            <a:r>
              <a:rPr lang="en-US" dirty="0" err="1"/>
              <a:t>EO</a:t>
            </a:r>
            <a:r>
              <a:rPr lang="en-US" dirty="0"/>
              <a:t> is required to prepare a certificate of sufficiency indicating whether the petition is signed by the requisite numbers of validated signers.</a:t>
            </a:r>
          </a:p>
          <a:p>
            <a:pPr marL="0" indent="0">
              <a:buNone/>
            </a:pPr>
            <a:endParaRPr lang="en-US" dirty="0"/>
          </a:p>
          <a:p>
            <a:pPr algn="just"/>
            <a:endParaRPr lang="en-US" sz="2000"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267446493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b="1" dirty="0" smtClean="0">
                <a:latin typeface="+mn-lt"/>
              </a:rPr>
              <a:t>Application Review </a:t>
            </a:r>
            <a:endParaRPr altLang="en-US" sz="4400" b="1" dirty="0" smtClean="0">
              <a:solidFill>
                <a:srgbClr val="598600"/>
              </a:solidFill>
              <a:latin typeface="+mn-lt"/>
            </a:endParaRPr>
          </a:p>
        </p:txBody>
      </p:sp>
      <p:sp>
        <p:nvSpPr>
          <p:cNvPr id="12291" name="Rectangle 3"/>
          <p:cNvSpPr>
            <a:spLocks noGrp="1" noChangeArrowheads="1"/>
          </p:cNvSpPr>
          <p:nvPr>
            <p:ph type="body" idx="4294967295"/>
          </p:nvPr>
        </p:nvSpPr>
        <p:spPr>
          <a:xfrm>
            <a:off x="247649" y="1314451"/>
            <a:ext cx="8372475" cy="5114926"/>
          </a:xfrm>
        </p:spPr>
        <p:txBody>
          <a:bodyPr>
            <a:normAutofit/>
          </a:bodyPr>
          <a:lstStyle/>
          <a:p>
            <a:pPr algn="just"/>
            <a:endParaRPr lang="en-US" dirty="0"/>
          </a:p>
          <a:p>
            <a:pPr algn="just"/>
            <a:r>
              <a:rPr lang="en-US" sz="2400" dirty="0"/>
              <a:t>The proponents are required to file an application and fees for processing with the formation proposal. </a:t>
            </a:r>
            <a:r>
              <a:rPr lang="en-US" sz="2400" dirty="0" smtClean="0"/>
              <a:t> </a:t>
            </a:r>
          </a:p>
          <a:p>
            <a:pPr algn="just"/>
            <a:endParaRPr lang="en-US" sz="2400" dirty="0" smtClean="0"/>
          </a:p>
          <a:p>
            <a:pPr algn="just"/>
            <a:r>
              <a:rPr lang="en-US" sz="2400" dirty="0" smtClean="0"/>
              <a:t>The application is circulated to affected local agencies for comments.</a:t>
            </a:r>
          </a:p>
          <a:p>
            <a:pPr algn="just"/>
            <a:endParaRPr lang="en-US" sz="2400" dirty="0" smtClean="0"/>
          </a:p>
          <a:p>
            <a:pPr algn="just"/>
            <a:r>
              <a:rPr lang="en-US" sz="2400" dirty="0" smtClean="0"/>
              <a:t>During this “completeness” phase, application materials can be amended based on comments received.</a:t>
            </a:r>
          </a:p>
          <a:p>
            <a:pPr algn="just"/>
            <a:endParaRPr lang="en-US" sz="2400" dirty="0" smtClean="0"/>
          </a:p>
          <a:p>
            <a:pPr algn="just"/>
            <a:r>
              <a:rPr lang="en-US" sz="2400" dirty="0" smtClean="0"/>
              <a:t>If determined to be complete, the </a:t>
            </a:r>
            <a:r>
              <a:rPr lang="en-US" sz="2400" dirty="0" err="1" smtClean="0"/>
              <a:t>EO</a:t>
            </a:r>
            <a:r>
              <a:rPr lang="en-US" sz="2400" dirty="0" smtClean="0"/>
              <a:t> prepares a Certificate of Filing and prepares </a:t>
            </a:r>
            <a:r>
              <a:rPr lang="en-US" sz="2400" dirty="0"/>
              <a:t>a staff report, and conducts public hearings with regard to the proposal. </a:t>
            </a:r>
            <a:endParaRPr lang="en-US" sz="2400" dirty="0" smtClean="0"/>
          </a:p>
          <a:p>
            <a:pPr marL="0" indent="0" algn="just">
              <a:buNone/>
            </a:pPr>
            <a:endParaRPr lang="en-US" sz="2400"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423675289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Analysis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314451"/>
            <a:ext cx="8372475" cy="4591050"/>
          </a:xfrm>
        </p:spPr>
        <p:txBody>
          <a:bodyPr>
            <a:normAutofit/>
          </a:bodyPr>
          <a:lstStyle/>
          <a:p>
            <a:pPr marL="0" indent="0">
              <a:buNone/>
            </a:pPr>
            <a:r>
              <a:rPr lang="en-US" sz="2400" dirty="0" smtClean="0"/>
              <a:t>Applicable Butte LAFCo Policies:</a:t>
            </a:r>
          </a:p>
          <a:p>
            <a:pPr marL="0" indent="0">
              <a:buNone/>
            </a:pPr>
            <a:endParaRPr lang="en-US" sz="2400" dirty="0" smtClean="0"/>
          </a:p>
          <a:p>
            <a:r>
              <a:rPr lang="en-US" sz="2400" dirty="0" smtClean="0"/>
              <a:t>5.2</a:t>
            </a:r>
            <a:r>
              <a:rPr lang="en-US" sz="2400" dirty="0"/>
              <a:t>	</a:t>
            </a:r>
            <a:r>
              <a:rPr lang="en-US" sz="2400" b="1" dirty="0"/>
              <a:t>District Formation</a:t>
            </a:r>
            <a:r>
              <a:rPr lang="en-US" sz="2400" b="1" dirty="0" smtClean="0"/>
              <a:t>.</a:t>
            </a:r>
            <a:endParaRPr lang="en-US" sz="2400" dirty="0"/>
          </a:p>
          <a:p>
            <a:pPr marL="914400" indent="-228600">
              <a:buNone/>
            </a:pPr>
            <a:r>
              <a:rPr lang="en-US" sz="2400" dirty="0"/>
              <a:t>5.2.1	Consistency with LAFCO Policies. </a:t>
            </a:r>
            <a:endParaRPr lang="en-US" sz="2400" dirty="0" smtClean="0"/>
          </a:p>
          <a:p>
            <a:pPr marL="914400" indent="-228600">
              <a:buNone/>
            </a:pPr>
            <a:r>
              <a:rPr lang="en-US" sz="2400" dirty="0" smtClean="0"/>
              <a:t>5.2.2</a:t>
            </a:r>
            <a:r>
              <a:rPr lang="en-US" sz="2400" dirty="0"/>
              <a:t>	Need for New District Required. </a:t>
            </a:r>
            <a:endParaRPr lang="en-US" sz="2400" dirty="0" smtClean="0"/>
          </a:p>
          <a:p>
            <a:pPr marL="914400" indent="-228600">
              <a:buNone/>
            </a:pPr>
            <a:r>
              <a:rPr lang="en-US" sz="2400" dirty="0" smtClean="0"/>
              <a:t>5.2.3</a:t>
            </a:r>
            <a:r>
              <a:rPr lang="en-US" sz="2400" dirty="0"/>
              <a:t>	Sphere of Influence Plan and Municipal Service Review. </a:t>
            </a:r>
            <a:endParaRPr lang="en-US" sz="2400" dirty="0" smtClean="0"/>
          </a:p>
          <a:p>
            <a:pPr marL="914400" indent="-228600">
              <a:buNone/>
            </a:pPr>
            <a:r>
              <a:rPr lang="en-US" sz="2400" dirty="0" smtClean="0"/>
              <a:t>5.2.5</a:t>
            </a:r>
            <a:r>
              <a:rPr lang="en-US" sz="2400" dirty="0"/>
              <a:t>	Consistency Required.  </a:t>
            </a:r>
          </a:p>
          <a:p>
            <a:pPr marL="914400" indent="-228600">
              <a:buNone/>
            </a:pPr>
            <a:r>
              <a:rPr lang="en-US" sz="2400" dirty="0"/>
              <a:t>5.2.6	Conflicts Not Allowed.  </a:t>
            </a:r>
          </a:p>
          <a:p>
            <a:pPr marL="914400" indent="-228600">
              <a:buNone/>
            </a:pPr>
            <a:r>
              <a:rPr lang="en-US" sz="2400" dirty="0"/>
              <a:t>5.2.7	Public Benefit Considered.  </a:t>
            </a:r>
          </a:p>
          <a:p>
            <a:pPr marL="914400" indent="-228600">
              <a:buNone/>
            </a:pPr>
            <a:r>
              <a:rPr lang="en-US" sz="2400" dirty="0"/>
              <a:t>5.2.8	Fiscal Solvency.  </a:t>
            </a:r>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70988513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Analysis</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914525"/>
            <a:ext cx="8372475" cy="3990976"/>
          </a:xfrm>
        </p:spPr>
        <p:txBody>
          <a:bodyPr>
            <a:normAutofit/>
          </a:bodyPr>
          <a:lstStyle/>
          <a:p>
            <a:pPr marL="0" indent="0">
              <a:buNone/>
            </a:pPr>
            <a:r>
              <a:rPr lang="en-US" sz="2400" b="1" dirty="0" smtClean="0"/>
              <a:t> Applicable State LAFCo Law (GC56000)</a:t>
            </a:r>
          </a:p>
          <a:p>
            <a:pPr marL="0" indent="0">
              <a:buNone/>
            </a:pPr>
            <a:endParaRPr lang="en-US" sz="2400" b="1" i="1" dirty="0" smtClean="0"/>
          </a:p>
          <a:p>
            <a:pPr marL="628650"/>
            <a:r>
              <a:rPr lang="en-US" sz="2400" b="1" dirty="0" smtClean="0"/>
              <a:t>Plan for providing services submitted with application GC 56653. </a:t>
            </a:r>
          </a:p>
          <a:p>
            <a:pPr marL="628650"/>
            <a:r>
              <a:rPr lang="en-US" sz="2400" b="1" dirty="0" smtClean="0"/>
              <a:t>Terms and Conditions GC 56885-56886. </a:t>
            </a:r>
          </a:p>
          <a:p>
            <a:pPr marL="628650"/>
            <a:r>
              <a:rPr lang="en-US" sz="2400" b="1" dirty="0" smtClean="0"/>
              <a:t>Requests for Exclusion. </a:t>
            </a:r>
          </a:p>
          <a:p>
            <a:pPr marL="628650"/>
            <a:r>
              <a:rPr lang="en-US" sz="2400" b="1" dirty="0" smtClean="0"/>
              <a:t>Hearing and Notice</a:t>
            </a:r>
          </a:p>
          <a:p>
            <a:pPr marL="628650"/>
            <a:r>
              <a:rPr lang="en-US" sz="2400" b="1" dirty="0" smtClean="0"/>
              <a:t>Reconsideration</a:t>
            </a:r>
            <a:endParaRPr lang="en-US" sz="2400" b="1" dirty="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262237457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Protest Hearing/Election</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914525"/>
            <a:ext cx="8372475" cy="3990976"/>
          </a:xfrm>
        </p:spPr>
        <p:txBody>
          <a:bodyPr>
            <a:normAutofit/>
          </a:bodyPr>
          <a:lstStyle/>
          <a:p>
            <a:pPr algn="just"/>
            <a:r>
              <a:rPr lang="en-US" sz="2400" dirty="0">
                <a:solidFill>
                  <a:srgbClr val="000000"/>
                </a:solidFill>
                <a:ea typeface="Calibri" panose="020F0502020204030204" pitchFamily="34" charset="0"/>
              </a:rPr>
              <a:t>If LAFCO has approved the application and the reconsideration period is over, the LAFCO Executive Officer conducts the Protest Hearing for the </a:t>
            </a:r>
            <a:r>
              <a:rPr lang="en-US" sz="2400" dirty="0" smtClean="0">
                <a:solidFill>
                  <a:srgbClr val="000000"/>
                </a:solidFill>
                <a:ea typeface="Calibri" panose="020F0502020204030204" pitchFamily="34" charset="0"/>
              </a:rPr>
              <a:t>formation </a:t>
            </a:r>
            <a:r>
              <a:rPr lang="en-US" sz="2400" dirty="0">
                <a:solidFill>
                  <a:srgbClr val="000000"/>
                </a:solidFill>
                <a:ea typeface="Calibri" panose="020F0502020204030204" pitchFamily="34" charset="0"/>
              </a:rPr>
              <a:t>of the District</a:t>
            </a:r>
            <a:r>
              <a:rPr lang="en-US" sz="2400" dirty="0">
                <a:solidFill>
                  <a:srgbClr val="000000"/>
                </a:solidFill>
                <a:latin typeface="Arial" panose="020B0604020202020204" pitchFamily="34" charset="0"/>
                <a:ea typeface="Calibri" panose="020F0502020204030204" pitchFamily="34" charset="0"/>
              </a:rPr>
              <a:t>. </a:t>
            </a:r>
            <a:endParaRPr lang="en-US" sz="2400" dirty="0" smtClean="0">
              <a:solidFill>
                <a:srgbClr val="000000"/>
              </a:solidFill>
              <a:latin typeface="Arial" panose="020B0604020202020204" pitchFamily="34" charset="0"/>
              <a:ea typeface="Calibri" panose="020F0502020204030204" pitchFamily="34" charset="0"/>
            </a:endParaRPr>
          </a:p>
          <a:p>
            <a:pPr marL="0" indent="0" algn="just">
              <a:buNone/>
            </a:pPr>
            <a:endParaRPr lang="en-US" sz="2400" dirty="0" smtClean="0">
              <a:solidFill>
                <a:srgbClr val="000000"/>
              </a:solidFill>
              <a:latin typeface="Arial" panose="020B0604020202020204" pitchFamily="34" charset="0"/>
              <a:ea typeface="Calibri" panose="020F0502020204030204" pitchFamily="34" charset="0"/>
            </a:endParaRPr>
          </a:p>
          <a:p>
            <a:pPr algn="just"/>
            <a:r>
              <a:rPr lang="en-US" sz="2400" dirty="0" smtClean="0"/>
              <a:t>If 50</a:t>
            </a:r>
            <a:r>
              <a:rPr lang="en-US" sz="2400" dirty="0"/>
              <a:t>% or more of landowners who have 50% of the voting power (own 50% of the acreage in the area) files a valid written protest with the </a:t>
            </a:r>
            <a:r>
              <a:rPr lang="en-US" sz="2400" dirty="0" err="1" smtClean="0"/>
              <a:t>EO</a:t>
            </a:r>
            <a:r>
              <a:rPr lang="en-US" sz="2400" dirty="0" smtClean="0"/>
              <a:t>, the project is terminated. </a:t>
            </a:r>
            <a:r>
              <a:rPr lang="en-US" sz="2400" dirty="0"/>
              <a:t>Any number protests below this threshold and the question of formation will be forwarded to a vote of the landowners in the area per the election process.</a:t>
            </a:r>
          </a:p>
          <a:p>
            <a:endParaRPr lang="en-US" sz="2400" dirty="0">
              <a:solidFill>
                <a:srgbClr val="000000"/>
              </a:solidFill>
              <a:latin typeface="Arial" panose="020B0604020202020204" pitchFamily="34" charset="0"/>
              <a:ea typeface="Calibri" panose="020F0502020204030204" pitchFamily="34" charset="0"/>
            </a:endParaRPr>
          </a:p>
          <a:p>
            <a:endParaRPr lang="en-US" sz="2400" dirty="0">
              <a:solidFill>
                <a:srgbClr val="000000"/>
              </a:solidFill>
              <a:latin typeface="Arial" panose="020B0604020202020204" pitchFamily="34" charset="0"/>
              <a:ea typeface="Calibri" panose="020F0502020204030204" pitchFamily="34" charset="0"/>
            </a:endParaRPr>
          </a:p>
          <a:p>
            <a:pPr marL="0" indent="0">
              <a:buNone/>
            </a:pPr>
            <a:endParaRPr lang="en-US" sz="2400" b="1" i="1"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186541974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r>
              <a:rPr lang="en-US" altLang="en-US" sz="4400" b="1" dirty="0" smtClean="0">
                <a:latin typeface="+mn-lt"/>
              </a:rPr>
              <a:t>Protest Hearing/Election</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914524"/>
            <a:ext cx="8372475" cy="4339971"/>
          </a:xfrm>
        </p:spPr>
        <p:txBody>
          <a:bodyPr>
            <a:normAutofit lnSpcReduction="10000"/>
          </a:bodyPr>
          <a:lstStyle/>
          <a:p>
            <a:r>
              <a:rPr lang="en-US" sz="2400" dirty="0"/>
              <a:t>If the formation survives the protest hearing, </a:t>
            </a:r>
            <a:r>
              <a:rPr lang="en-US" sz="2400" dirty="0" smtClean="0"/>
              <a:t>the </a:t>
            </a:r>
            <a:r>
              <a:rPr lang="en-US" sz="2400" dirty="0" err="1" smtClean="0"/>
              <a:t>EO</a:t>
            </a:r>
            <a:r>
              <a:rPr lang="en-US" sz="2400" dirty="0" smtClean="0"/>
              <a:t> sends the Resolution to the BOS who in turn directs the county elections official to conduct the election. </a:t>
            </a:r>
          </a:p>
          <a:p>
            <a:r>
              <a:rPr lang="en-US" sz="2400" dirty="0" smtClean="0"/>
              <a:t>The </a:t>
            </a:r>
            <a:r>
              <a:rPr lang="en-US" sz="2400" dirty="0"/>
              <a:t>election would be completed based on the property owners and the acreage they own. Three questions would likely be voted on: </a:t>
            </a:r>
          </a:p>
          <a:p>
            <a:pPr marL="341313" indent="0">
              <a:buNone/>
            </a:pPr>
            <a:r>
              <a:rPr lang="en-US" sz="2400" dirty="0"/>
              <a:t>1. </a:t>
            </a:r>
            <a:r>
              <a:rPr lang="en-US" sz="2400" dirty="0" smtClean="0"/>
              <a:t>The </a:t>
            </a:r>
            <a:r>
              <a:rPr lang="en-US" sz="2400" dirty="0"/>
              <a:t>formation of the District. The formation of the District would be determined on a 1 vote per acre vote pursuant to water code section 35003.</a:t>
            </a:r>
          </a:p>
          <a:p>
            <a:pPr marL="341313" indent="0">
              <a:buNone/>
            </a:pPr>
            <a:r>
              <a:rPr lang="en-US" sz="2400" dirty="0"/>
              <a:t>2. </a:t>
            </a:r>
            <a:r>
              <a:rPr lang="en-US" sz="2400" dirty="0" smtClean="0"/>
              <a:t>The </a:t>
            </a:r>
            <a:r>
              <a:rPr lang="en-US" sz="2400" dirty="0"/>
              <a:t>Board Members to be elected based on a 1 acre per vote formula, and</a:t>
            </a:r>
          </a:p>
          <a:p>
            <a:pPr marL="341313" indent="0">
              <a:buNone/>
            </a:pPr>
            <a:r>
              <a:rPr lang="en-US" sz="2400" dirty="0"/>
              <a:t>3. </a:t>
            </a:r>
            <a:r>
              <a:rPr lang="en-US" sz="2400" dirty="0" smtClean="0"/>
              <a:t>The </a:t>
            </a:r>
            <a:r>
              <a:rPr lang="en-US" sz="2400" dirty="0"/>
              <a:t>funding of the District (prop218). </a:t>
            </a:r>
            <a:endParaRPr lang="en-US" sz="2400" dirty="0">
              <a:solidFill>
                <a:srgbClr val="000000"/>
              </a:solidFill>
              <a:latin typeface="Arial" panose="020B0604020202020204" pitchFamily="34" charset="0"/>
              <a:ea typeface="Calibri" panose="020F0502020204030204" pitchFamily="34" charset="0"/>
            </a:endParaRPr>
          </a:p>
          <a:p>
            <a:endParaRPr lang="en-US" sz="2400" dirty="0">
              <a:solidFill>
                <a:srgbClr val="000000"/>
              </a:solidFill>
              <a:latin typeface="Arial" panose="020B0604020202020204" pitchFamily="34" charset="0"/>
              <a:ea typeface="Calibri" panose="020F0502020204030204" pitchFamily="34" charset="0"/>
            </a:endParaRPr>
          </a:p>
          <a:p>
            <a:pPr marL="0" indent="0">
              <a:buNone/>
            </a:pPr>
            <a:endParaRPr lang="en-US" sz="2400" b="1" i="1"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296738256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7543800" cy="1143000"/>
          </a:xfrm>
        </p:spPr>
        <p:txBody>
          <a:bodyPr>
            <a:normAutofit/>
          </a:bodyPr>
          <a:lstStyle/>
          <a:p>
            <a:pPr algn="ctr" fontAlgn="auto">
              <a:spcAft>
                <a:spcPts val="0"/>
              </a:spcAft>
              <a:defRPr/>
            </a:pPr>
            <a:r>
              <a:rPr lang="en-US" altLang="en-US" dirty="0" smtClean="0"/>
              <a:t> </a:t>
            </a:r>
            <a:endParaRPr altLang="en-US" sz="4400" b="1" dirty="0" smtClean="0">
              <a:solidFill>
                <a:srgbClr val="598600"/>
              </a:solidFill>
            </a:endParaRPr>
          </a:p>
        </p:txBody>
      </p:sp>
      <p:sp>
        <p:nvSpPr>
          <p:cNvPr id="12291" name="Rectangle 3"/>
          <p:cNvSpPr>
            <a:spLocks noGrp="1" noChangeArrowheads="1"/>
          </p:cNvSpPr>
          <p:nvPr>
            <p:ph type="body" idx="4294967295"/>
          </p:nvPr>
        </p:nvSpPr>
        <p:spPr>
          <a:xfrm>
            <a:off x="247649" y="1914524"/>
            <a:ext cx="8372475" cy="4339971"/>
          </a:xfrm>
        </p:spPr>
        <p:txBody>
          <a:bodyPr>
            <a:normAutofit/>
          </a:bodyPr>
          <a:lstStyle/>
          <a:p>
            <a:pPr marL="0" indent="0">
              <a:buNone/>
            </a:pPr>
            <a:endParaRPr lang="en-US" sz="2400" dirty="0">
              <a:solidFill>
                <a:srgbClr val="000000"/>
              </a:solidFill>
              <a:latin typeface="Arial" panose="020B0604020202020204" pitchFamily="34" charset="0"/>
              <a:ea typeface="Calibri" panose="020F0502020204030204" pitchFamily="34" charset="0"/>
            </a:endParaRPr>
          </a:p>
          <a:p>
            <a:pPr marL="0" indent="0">
              <a:buNone/>
            </a:pPr>
            <a:r>
              <a:rPr lang="en-US" sz="4000" b="1" u="sng" dirty="0"/>
              <a:t>Action Requested:</a:t>
            </a:r>
            <a:r>
              <a:rPr lang="en-US" sz="4000" b="1" dirty="0"/>
              <a:t>  </a:t>
            </a:r>
            <a:endParaRPr lang="en-US" sz="4000" b="1" dirty="0" smtClean="0"/>
          </a:p>
          <a:p>
            <a:pPr marL="0" indent="0">
              <a:buNone/>
            </a:pPr>
            <a:r>
              <a:rPr lang="en-US" sz="4000" b="1" dirty="0" smtClean="0"/>
              <a:t>Accept </a:t>
            </a:r>
            <a:r>
              <a:rPr lang="en-US" sz="4000" b="1" dirty="0"/>
              <a:t>for information, file the staff report and continue the public hearing to January 6, 2022.</a:t>
            </a:r>
            <a:endParaRPr lang="en-US" sz="4000" dirty="0"/>
          </a:p>
          <a:p>
            <a:pPr marL="0" indent="0">
              <a:buNone/>
            </a:pPr>
            <a:endParaRPr lang="en-US" sz="2400" b="1" i="1" dirty="0" smtClean="0"/>
          </a:p>
        </p:txBody>
      </p:sp>
      <p:pic>
        <p:nvPicPr>
          <p:cNvPr id="6" name="Picture 5"/>
          <p:cNvPicPr>
            <a:picLocks noChangeAspect="1"/>
          </p:cNvPicPr>
          <p:nvPr/>
        </p:nvPicPr>
        <p:blipFill>
          <a:blip r:embed="rId2"/>
          <a:stretch>
            <a:fillRect/>
          </a:stretch>
        </p:blipFill>
        <p:spPr>
          <a:xfrm>
            <a:off x="7734300" y="198529"/>
            <a:ext cx="1022458" cy="940662"/>
          </a:xfrm>
          <a:prstGeom prst="rect">
            <a:avLst/>
          </a:prstGeom>
        </p:spPr>
      </p:pic>
    </p:spTree>
    <p:extLst>
      <p:ext uri="{BB962C8B-B14F-4D97-AF65-F5344CB8AC3E}">
        <p14:creationId xmlns:p14="http://schemas.microsoft.com/office/powerpoint/2010/main" val="262678484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06041" y="628651"/>
            <a:ext cx="2570559" cy="4067174"/>
          </a:xfrm>
        </p:spPr>
        <p:txBody>
          <a:bodyPr>
            <a:noAutofit/>
          </a:bodyPr>
          <a:lstStyle/>
          <a:p>
            <a:r>
              <a:rPr lang="en-US" sz="4800" b="1" dirty="0" smtClean="0">
                <a:solidFill>
                  <a:srgbClr val="280EA8"/>
                </a:solidFill>
              </a:rPr>
              <a:t>Tuscan </a:t>
            </a:r>
            <a:br>
              <a:rPr lang="en-US" sz="4800" b="1" dirty="0" smtClean="0">
                <a:solidFill>
                  <a:srgbClr val="280EA8"/>
                </a:solidFill>
              </a:rPr>
            </a:br>
            <a:r>
              <a:rPr lang="en-US" sz="4800" b="1" dirty="0" smtClean="0">
                <a:solidFill>
                  <a:srgbClr val="280EA8"/>
                </a:solidFill>
              </a:rPr>
              <a:t>Water </a:t>
            </a:r>
            <a:br>
              <a:rPr lang="en-US" sz="4800" b="1" dirty="0" smtClean="0">
                <a:solidFill>
                  <a:srgbClr val="280EA8"/>
                </a:solidFill>
              </a:rPr>
            </a:br>
            <a:r>
              <a:rPr lang="en-US" sz="4800" b="1" dirty="0" smtClean="0">
                <a:solidFill>
                  <a:srgbClr val="280EA8"/>
                </a:solidFill>
              </a:rPr>
              <a:t>District</a:t>
            </a:r>
            <a:br>
              <a:rPr lang="en-US" sz="4800" b="1" dirty="0" smtClean="0">
                <a:solidFill>
                  <a:srgbClr val="280EA8"/>
                </a:solidFill>
              </a:rPr>
            </a:br>
            <a:r>
              <a:rPr lang="en-US" sz="4800" b="1" dirty="0">
                <a:solidFill>
                  <a:srgbClr val="280EA8"/>
                </a:solidFill>
              </a:rPr>
              <a:t/>
            </a:r>
            <a:br>
              <a:rPr lang="en-US" sz="4800" b="1" dirty="0">
                <a:solidFill>
                  <a:srgbClr val="280EA8"/>
                </a:solidFill>
              </a:rPr>
            </a:br>
            <a:r>
              <a:rPr lang="en-US" sz="4800" b="1" dirty="0" smtClean="0">
                <a:solidFill>
                  <a:srgbClr val="280EA8"/>
                </a:solidFill>
              </a:rPr>
              <a:t>Petitioner Lands</a:t>
            </a:r>
            <a:endParaRPr lang="en-US" sz="4800" b="1" dirty="0">
              <a:solidFill>
                <a:srgbClr val="280EA8"/>
              </a:solidFill>
            </a:endParaRPr>
          </a:p>
        </p:txBody>
      </p:sp>
      <p:pic>
        <p:nvPicPr>
          <p:cNvPr id="4" name="Content Placeholder 3"/>
          <p:cNvPicPr>
            <a:picLocks noGrp="1" noChangeAspect="1"/>
          </p:cNvPicPr>
          <p:nvPr>
            <p:ph idx="1"/>
          </p:nvPr>
        </p:nvPicPr>
        <p:blipFill>
          <a:blip r:embed="rId2"/>
          <a:stretch>
            <a:fillRect/>
          </a:stretch>
        </p:blipFill>
        <p:spPr>
          <a:xfrm>
            <a:off x="3629025" y="-7211"/>
            <a:ext cx="5162550" cy="6841862"/>
          </a:xfrm>
          <a:prstGeom prst="rect">
            <a:avLst/>
          </a:prstGeom>
        </p:spPr>
      </p:pic>
      <p:pic>
        <p:nvPicPr>
          <p:cNvPr id="7" name="Picture 6"/>
          <p:cNvPicPr/>
          <p:nvPr/>
        </p:nvPicPr>
        <p:blipFill rotWithShape="1">
          <a:blip r:embed="rId3">
            <a:extLst>
              <a:ext uri="{28A0092B-C50C-407E-A947-70E740481C1C}">
                <a14:useLocalDpi xmlns:a14="http://schemas.microsoft.com/office/drawing/2010/main" val="0"/>
              </a:ext>
            </a:extLst>
          </a:blip>
          <a:srcRect l="2873" t="5450" r="3898" b="2943"/>
          <a:stretch/>
        </p:blipFill>
        <p:spPr bwMode="auto">
          <a:xfrm>
            <a:off x="1106805" y="4953000"/>
            <a:ext cx="1360170" cy="13487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2092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0296" y="371475"/>
            <a:ext cx="2370534" cy="5010150"/>
          </a:xfrm>
        </p:spPr>
        <p:txBody>
          <a:bodyPr>
            <a:normAutofit fontScale="90000"/>
          </a:bodyPr>
          <a:lstStyle/>
          <a:p>
            <a:r>
              <a:rPr lang="en-US" sz="3600" b="1" dirty="0" smtClean="0">
                <a:solidFill>
                  <a:srgbClr val="280EA8"/>
                </a:solidFill>
              </a:rPr>
              <a:t/>
            </a:r>
            <a:br>
              <a:rPr lang="en-US" sz="3600" b="1" dirty="0" smtClean="0">
                <a:solidFill>
                  <a:srgbClr val="280EA8"/>
                </a:solidFill>
              </a:rPr>
            </a:br>
            <a:r>
              <a:rPr lang="en-US" sz="3600" b="1" dirty="0">
                <a:solidFill>
                  <a:srgbClr val="280EA8"/>
                </a:solidFill>
              </a:rPr>
              <a:t/>
            </a:r>
            <a:br>
              <a:rPr lang="en-US" sz="3600" b="1" dirty="0">
                <a:solidFill>
                  <a:srgbClr val="280EA8"/>
                </a:solidFill>
              </a:rPr>
            </a:br>
            <a:r>
              <a:rPr lang="en-US" sz="3600" b="1" dirty="0" smtClean="0">
                <a:solidFill>
                  <a:srgbClr val="280EA8"/>
                </a:solidFill>
              </a:rPr>
              <a:t/>
            </a:r>
            <a:br>
              <a:rPr lang="en-US" sz="3600" b="1" dirty="0" smtClean="0">
                <a:solidFill>
                  <a:srgbClr val="280EA8"/>
                </a:solidFill>
              </a:rPr>
            </a:br>
            <a:r>
              <a:rPr lang="en-US" sz="4400" b="1" dirty="0" smtClean="0">
                <a:solidFill>
                  <a:srgbClr val="280EA8"/>
                </a:solidFill>
              </a:rPr>
              <a:t>Tuscan </a:t>
            </a:r>
            <a:br>
              <a:rPr lang="en-US" sz="4400" b="1" dirty="0" smtClean="0">
                <a:solidFill>
                  <a:srgbClr val="280EA8"/>
                </a:solidFill>
              </a:rPr>
            </a:br>
            <a:r>
              <a:rPr lang="en-US" sz="4400" b="1" dirty="0" smtClean="0">
                <a:solidFill>
                  <a:srgbClr val="280EA8"/>
                </a:solidFill>
              </a:rPr>
              <a:t>Water </a:t>
            </a:r>
            <a:br>
              <a:rPr lang="en-US" sz="4400" b="1" dirty="0" smtClean="0">
                <a:solidFill>
                  <a:srgbClr val="280EA8"/>
                </a:solidFill>
              </a:rPr>
            </a:br>
            <a:r>
              <a:rPr lang="en-US" sz="4400" b="1" dirty="0" smtClean="0">
                <a:solidFill>
                  <a:srgbClr val="280EA8"/>
                </a:solidFill>
              </a:rPr>
              <a:t>District</a:t>
            </a:r>
            <a:br>
              <a:rPr lang="en-US" sz="4400" b="1" dirty="0" smtClean="0">
                <a:solidFill>
                  <a:srgbClr val="280EA8"/>
                </a:solidFill>
              </a:rPr>
            </a:br>
            <a:r>
              <a:rPr lang="en-US" sz="4400" b="1" dirty="0">
                <a:solidFill>
                  <a:srgbClr val="280EA8"/>
                </a:solidFill>
              </a:rPr>
              <a:t/>
            </a:r>
            <a:br>
              <a:rPr lang="en-US" sz="4400" b="1" dirty="0">
                <a:solidFill>
                  <a:srgbClr val="280EA8"/>
                </a:solidFill>
              </a:rPr>
            </a:br>
            <a:r>
              <a:rPr lang="en-US" sz="4400" b="1" dirty="0" smtClean="0">
                <a:solidFill>
                  <a:srgbClr val="280EA8"/>
                </a:solidFill>
              </a:rPr>
              <a:t>Butte County</a:t>
            </a:r>
            <a:br>
              <a:rPr lang="en-US" sz="4400" b="1" dirty="0" smtClean="0">
                <a:solidFill>
                  <a:srgbClr val="280EA8"/>
                </a:solidFill>
              </a:rPr>
            </a:br>
            <a:r>
              <a:rPr lang="en-US" sz="4400" b="1" dirty="0" smtClean="0">
                <a:solidFill>
                  <a:srgbClr val="280EA8"/>
                </a:solidFill>
              </a:rPr>
              <a:t>Vicinity Map</a:t>
            </a:r>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2"/>
          <a:stretch>
            <a:fillRect/>
          </a:stretch>
        </p:blipFill>
        <p:spPr>
          <a:xfrm>
            <a:off x="3162300" y="141194"/>
            <a:ext cx="5543551" cy="6545355"/>
          </a:xfrm>
          <a:prstGeom prst="rect">
            <a:avLst/>
          </a:prstGeom>
        </p:spPr>
      </p:pic>
      <p:pic>
        <p:nvPicPr>
          <p:cNvPr id="6" name="Picture 5"/>
          <p:cNvPicPr/>
          <p:nvPr/>
        </p:nvPicPr>
        <p:blipFill rotWithShape="1">
          <a:blip r:embed="rId3">
            <a:extLst>
              <a:ext uri="{28A0092B-C50C-407E-A947-70E740481C1C}">
                <a14:useLocalDpi xmlns:a14="http://schemas.microsoft.com/office/drawing/2010/main" val="0"/>
              </a:ext>
            </a:extLst>
          </a:blip>
          <a:srcRect l="2873" t="5450" r="3898" b="2943"/>
          <a:stretch/>
        </p:blipFill>
        <p:spPr bwMode="auto">
          <a:xfrm>
            <a:off x="878205" y="5010150"/>
            <a:ext cx="1360170" cy="13487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7252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916305" y="5219700"/>
            <a:ext cx="1360170" cy="134874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629841" y="428625"/>
            <a:ext cx="2370534" cy="4962525"/>
          </a:xfrm>
        </p:spPr>
        <p:txBody>
          <a:bodyPr>
            <a:normAutofit fontScale="90000"/>
          </a:bodyPr>
          <a:lstStyle/>
          <a:p>
            <a:r>
              <a:rPr lang="en-US" sz="3600" b="1" dirty="0" smtClean="0">
                <a:solidFill>
                  <a:srgbClr val="280EA8"/>
                </a:solidFill>
              </a:rPr>
              <a:t/>
            </a:r>
            <a:br>
              <a:rPr lang="en-US" sz="3600" b="1" dirty="0" smtClean="0">
                <a:solidFill>
                  <a:srgbClr val="280EA8"/>
                </a:solidFill>
              </a:rPr>
            </a:br>
            <a:r>
              <a:rPr lang="en-US" sz="3600" b="1" dirty="0">
                <a:solidFill>
                  <a:srgbClr val="280EA8"/>
                </a:solidFill>
              </a:rPr>
              <a:t/>
            </a:r>
            <a:br>
              <a:rPr lang="en-US" sz="3600" b="1" dirty="0">
                <a:solidFill>
                  <a:srgbClr val="280EA8"/>
                </a:solidFill>
              </a:rPr>
            </a:br>
            <a:r>
              <a:rPr lang="en-US" sz="3600" b="1" dirty="0" smtClean="0">
                <a:solidFill>
                  <a:srgbClr val="280EA8"/>
                </a:solidFill>
              </a:rPr>
              <a:t/>
            </a:r>
            <a:br>
              <a:rPr lang="en-US" sz="3600" b="1" dirty="0" smtClean="0">
                <a:solidFill>
                  <a:srgbClr val="280EA8"/>
                </a:solidFill>
              </a:rPr>
            </a:br>
            <a:r>
              <a:rPr lang="en-US" sz="3600" b="1" dirty="0">
                <a:solidFill>
                  <a:srgbClr val="280EA8"/>
                </a:solidFill>
              </a:rPr>
              <a:t/>
            </a:r>
            <a:br>
              <a:rPr lang="en-US" sz="3600" b="1" dirty="0">
                <a:solidFill>
                  <a:srgbClr val="280EA8"/>
                </a:solidFill>
              </a:rPr>
            </a:br>
            <a:r>
              <a:rPr lang="en-US" sz="4400" b="1" dirty="0" smtClean="0">
                <a:solidFill>
                  <a:srgbClr val="280EA8"/>
                </a:solidFill>
              </a:rPr>
              <a:t>Tuscan </a:t>
            </a:r>
            <a:br>
              <a:rPr lang="en-US" sz="4400" b="1" dirty="0" smtClean="0">
                <a:solidFill>
                  <a:srgbClr val="280EA8"/>
                </a:solidFill>
              </a:rPr>
            </a:br>
            <a:r>
              <a:rPr lang="en-US" sz="4400" b="1" dirty="0" smtClean="0">
                <a:solidFill>
                  <a:srgbClr val="280EA8"/>
                </a:solidFill>
              </a:rPr>
              <a:t>Water </a:t>
            </a:r>
            <a:br>
              <a:rPr lang="en-US" sz="4400" b="1" dirty="0" smtClean="0">
                <a:solidFill>
                  <a:srgbClr val="280EA8"/>
                </a:solidFill>
              </a:rPr>
            </a:br>
            <a:r>
              <a:rPr lang="en-US" sz="4400" b="1" dirty="0" smtClean="0">
                <a:solidFill>
                  <a:srgbClr val="280EA8"/>
                </a:solidFill>
              </a:rPr>
              <a:t>District</a:t>
            </a:r>
            <a:br>
              <a:rPr lang="en-US" sz="4400" b="1" dirty="0" smtClean="0">
                <a:solidFill>
                  <a:srgbClr val="280EA8"/>
                </a:solidFill>
              </a:rPr>
            </a:br>
            <a:r>
              <a:rPr lang="en-US" sz="4400" b="1" dirty="0">
                <a:solidFill>
                  <a:srgbClr val="280EA8"/>
                </a:solidFill>
              </a:rPr>
              <a:t/>
            </a:r>
            <a:br>
              <a:rPr lang="en-US" sz="4400" b="1" dirty="0">
                <a:solidFill>
                  <a:srgbClr val="280EA8"/>
                </a:solidFill>
              </a:rPr>
            </a:br>
            <a:r>
              <a:rPr lang="en-US" sz="4400" b="1" dirty="0" smtClean="0">
                <a:solidFill>
                  <a:srgbClr val="280EA8"/>
                </a:solidFill>
              </a:rPr>
              <a:t>North</a:t>
            </a:r>
            <a:br>
              <a:rPr lang="en-US" sz="4400" b="1" dirty="0" smtClean="0">
                <a:solidFill>
                  <a:srgbClr val="280EA8"/>
                </a:solidFill>
              </a:rPr>
            </a:br>
            <a:r>
              <a:rPr lang="en-US" sz="4400" b="1" dirty="0" smtClean="0">
                <a:solidFill>
                  <a:srgbClr val="280EA8"/>
                </a:solidFill>
              </a:rPr>
              <a:t>State</a:t>
            </a:r>
            <a:br>
              <a:rPr lang="en-US" sz="4400" b="1" dirty="0" smtClean="0">
                <a:solidFill>
                  <a:srgbClr val="280EA8"/>
                </a:solidFill>
              </a:rPr>
            </a:br>
            <a:r>
              <a:rPr lang="en-US" sz="4400" b="1" dirty="0" smtClean="0">
                <a:solidFill>
                  <a:srgbClr val="280EA8"/>
                </a:solidFill>
              </a:rPr>
              <a:t>Water Districts Map</a:t>
            </a:r>
            <a:endParaRPr lang="en-US" sz="4400" dirty="0"/>
          </a:p>
        </p:txBody>
      </p:sp>
      <p:pic>
        <p:nvPicPr>
          <p:cNvPr id="4" name="Content Placeholder 3"/>
          <p:cNvPicPr>
            <a:picLocks noGrp="1" noChangeAspect="1"/>
          </p:cNvPicPr>
          <p:nvPr>
            <p:ph idx="1"/>
          </p:nvPr>
        </p:nvPicPr>
        <p:blipFill>
          <a:blip r:embed="rId3"/>
          <a:stretch>
            <a:fillRect/>
          </a:stretch>
        </p:blipFill>
        <p:spPr>
          <a:xfrm>
            <a:off x="3505200" y="130523"/>
            <a:ext cx="4991099" cy="6549458"/>
          </a:xfrm>
          <a:prstGeom prst="rect">
            <a:avLst/>
          </a:prstGeom>
        </p:spPr>
      </p:pic>
      <p:sp>
        <p:nvSpPr>
          <p:cNvPr id="6" name="Oval 5"/>
          <p:cNvSpPr/>
          <p:nvPr/>
        </p:nvSpPr>
        <p:spPr>
          <a:xfrm rot="19529087">
            <a:off x="4705350" y="2626363"/>
            <a:ext cx="561975"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6" idx="1"/>
          </p:cNvCxnSpPr>
          <p:nvPr/>
        </p:nvCxnSpPr>
        <p:spPr>
          <a:xfrm>
            <a:off x="2514600" y="1800225"/>
            <a:ext cx="2124839" cy="11295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997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 name="Picture 5"/>
          <p:cNvPicPr/>
          <p:nvPr/>
        </p:nvPicPr>
        <p:blipFill rotWithShape="1">
          <a:blip r:embed="rId2">
            <a:extLst>
              <a:ext uri="{28A0092B-C50C-407E-A947-70E740481C1C}">
                <a14:useLocalDpi xmlns:a14="http://schemas.microsoft.com/office/drawing/2010/main" val="0"/>
              </a:ext>
            </a:extLst>
          </a:blip>
          <a:srcRect l="2873" t="5450" r="3898" b="2943"/>
          <a:stretch/>
        </p:blipFill>
        <p:spPr bwMode="auto">
          <a:xfrm>
            <a:off x="284457" y="80011"/>
            <a:ext cx="1277643" cy="1268480"/>
          </a:xfrm>
          <a:prstGeom prst="rect">
            <a:avLst/>
          </a:prstGeom>
          <a:noFill/>
          <a:ln>
            <a:noFill/>
          </a:ln>
          <a:extLst>
            <a:ext uri="{53640926-AAD7-44D8-BBD7-CCE9431645EC}">
              <a14:shadowObscured xmlns:a14="http://schemas.microsoft.com/office/drawing/2010/main"/>
            </a:ext>
          </a:extLst>
        </p:spPr>
      </p:pic>
      <p:sp>
        <p:nvSpPr>
          <p:cNvPr id="6146" name="Rectangle 2"/>
          <p:cNvSpPr>
            <a:spLocks noGrp="1" noChangeArrowheads="1"/>
          </p:cNvSpPr>
          <p:nvPr>
            <p:ph type="title"/>
          </p:nvPr>
        </p:nvSpPr>
        <p:spPr>
          <a:xfrm>
            <a:off x="452958" y="205490"/>
            <a:ext cx="8081442" cy="1143000"/>
          </a:xfrm>
        </p:spPr>
        <p:txBody>
          <a:bodyPr>
            <a:normAutofit/>
          </a:bodyPr>
          <a:lstStyle/>
          <a:p>
            <a:pPr algn="ctr" fontAlgn="auto">
              <a:spcAft>
                <a:spcPts val="0"/>
              </a:spcAft>
              <a:defRPr/>
            </a:pPr>
            <a:r>
              <a:rPr lang="en-US" altLang="en-US" sz="3600" b="1" dirty="0" smtClean="0">
                <a:latin typeface="Tahoma" pitchFamily="34" charset="0"/>
              </a:rPr>
              <a:t>Summary Overview</a:t>
            </a:r>
            <a:endParaRPr altLang="en-US" sz="3600" b="1" dirty="0" smtClean="0">
              <a:latin typeface="Tahoma" pitchFamily="34" charset="0"/>
            </a:endParaRPr>
          </a:p>
        </p:txBody>
      </p:sp>
      <p:sp>
        <p:nvSpPr>
          <p:cNvPr id="7171" name="Rectangle 3"/>
          <p:cNvSpPr>
            <a:spLocks noGrp="1" noChangeArrowheads="1"/>
          </p:cNvSpPr>
          <p:nvPr>
            <p:ph idx="1"/>
          </p:nvPr>
        </p:nvSpPr>
        <p:spPr>
          <a:xfrm>
            <a:off x="355218" y="1565092"/>
            <a:ext cx="8452969" cy="5098281"/>
          </a:xfrm>
        </p:spPr>
        <p:txBody>
          <a:bodyPr>
            <a:normAutofit/>
          </a:bodyPr>
          <a:lstStyle/>
          <a:p>
            <a:pPr marL="0" indent="0">
              <a:spcBef>
                <a:spcPts val="1800"/>
              </a:spcBef>
              <a:buNone/>
            </a:pPr>
            <a:r>
              <a:rPr lang="en-US" sz="2400" b="1" dirty="0" smtClean="0">
                <a:solidFill>
                  <a:srgbClr val="280EA8"/>
                </a:solidFill>
              </a:rPr>
              <a:t>Purposes of TWD:</a:t>
            </a:r>
          </a:p>
          <a:p>
            <a:pPr algn="just">
              <a:spcBef>
                <a:spcPts val="1800"/>
              </a:spcBef>
            </a:pPr>
            <a:r>
              <a:rPr lang="en-US" b="1" dirty="0" smtClean="0">
                <a:solidFill>
                  <a:srgbClr val="280EA8"/>
                </a:solidFill>
              </a:rPr>
              <a:t>Organize </a:t>
            </a:r>
            <a:r>
              <a:rPr lang="en-US" b="1" dirty="0">
                <a:solidFill>
                  <a:srgbClr val="280EA8"/>
                </a:solidFill>
              </a:rPr>
              <a:t>the landowners into a public agency with the overarching purpose of working cooperatively with </a:t>
            </a:r>
            <a:r>
              <a:rPr lang="en-US" b="1" dirty="0" smtClean="0">
                <a:solidFill>
                  <a:srgbClr val="280EA8"/>
                </a:solidFill>
              </a:rPr>
              <a:t>the:</a:t>
            </a:r>
          </a:p>
          <a:p>
            <a:pPr marL="514350" indent="-114300" algn="just">
              <a:spcBef>
                <a:spcPts val="1800"/>
              </a:spcBef>
              <a:buFont typeface="Wingdings" panose="05000000000000000000" pitchFamily="2" charset="2"/>
              <a:buChar char="ü"/>
            </a:pPr>
            <a:r>
              <a:rPr lang="en-US" b="1" dirty="0" smtClean="0">
                <a:solidFill>
                  <a:schemeClr val="accent1">
                    <a:lumMod val="75000"/>
                  </a:schemeClr>
                </a:solidFill>
              </a:rPr>
              <a:t>County of Butte    </a:t>
            </a:r>
          </a:p>
          <a:p>
            <a:pPr marL="514350" indent="-114300" algn="just">
              <a:spcBef>
                <a:spcPts val="1800"/>
              </a:spcBef>
              <a:buFont typeface="Wingdings" panose="05000000000000000000" pitchFamily="2" charset="2"/>
              <a:buChar char="ü"/>
            </a:pPr>
            <a:r>
              <a:rPr lang="en-US" b="1" dirty="0" smtClean="0">
                <a:solidFill>
                  <a:schemeClr val="accent1">
                    <a:lumMod val="75000"/>
                  </a:schemeClr>
                </a:solidFill>
              </a:rPr>
              <a:t>Butte County Water Commission, </a:t>
            </a:r>
          </a:p>
          <a:p>
            <a:pPr marL="514350" indent="-114300" algn="just">
              <a:spcBef>
                <a:spcPts val="1800"/>
              </a:spcBef>
              <a:buFont typeface="Wingdings" panose="05000000000000000000" pitchFamily="2" charset="2"/>
              <a:buChar char="ü"/>
            </a:pPr>
            <a:r>
              <a:rPr lang="en-US" b="1" dirty="0" smtClean="0">
                <a:solidFill>
                  <a:schemeClr val="accent1">
                    <a:lumMod val="75000"/>
                  </a:schemeClr>
                </a:solidFill>
              </a:rPr>
              <a:t>Vina Groundwater Sustainability Agency </a:t>
            </a:r>
          </a:p>
          <a:p>
            <a:pPr marL="514350" indent="-114300" algn="just">
              <a:spcBef>
                <a:spcPts val="1800"/>
              </a:spcBef>
              <a:buFont typeface="Wingdings" panose="05000000000000000000" pitchFamily="2" charset="2"/>
              <a:buChar char="ü"/>
            </a:pPr>
            <a:r>
              <a:rPr lang="en-US" b="1" dirty="0" smtClean="0">
                <a:solidFill>
                  <a:schemeClr val="accent1">
                    <a:lumMod val="75000"/>
                  </a:schemeClr>
                </a:solidFill>
              </a:rPr>
              <a:t>Butte Groundwater Sustainability Agency  </a:t>
            </a:r>
          </a:p>
          <a:p>
            <a:pPr marL="514350" indent="-114300" algn="just">
              <a:spcBef>
                <a:spcPts val="1800"/>
              </a:spcBef>
              <a:buFont typeface="Wingdings" panose="05000000000000000000" pitchFamily="2" charset="2"/>
              <a:buChar char="ü"/>
            </a:pPr>
            <a:r>
              <a:rPr lang="en-US" b="1" dirty="0" smtClean="0">
                <a:solidFill>
                  <a:schemeClr val="accent1">
                    <a:lumMod val="75000"/>
                  </a:schemeClr>
                </a:solidFill>
              </a:rPr>
              <a:t>Rock Creek Reclamation District Groundwater Sustainability Agency </a:t>
            </a:r>
          </a:p>
          <a:p>
            <a:pPr marL="0" indent="0" algn="just">
              <a:spcBef>
                <a:spcPts val="1800"/>
              </a:spcBef>
              <a:buNone/>
            </a:pPr>
            <a:r>
              <a:rPr lang="en-US" b="1" dirty="0" smtClean="0">
                <a:solidFill>
                  <a:srgbClr val="280EA8"/>
                </a:solidFill>
              </a:rPr>
              <a:t>To help implement the Groundwater Sustainability Plans (GSP) for the Vina and Butte sub-basins that will </a:t>
            </a:r>
            <a:r>
              <a:rPr lang="en-US" b="1" u="sng" dirty="0" smtClean="0">
                <a:solidFill>
                  <a:srgbClr val="280EA8"/>
                </a:solidFill>
              </a:rPr>
              <a:t>ensure adequate water is available </a:t>
            </a:r>
            <a:r>
              <a:rPr lang="en-US" b="1" dirty="0" smtClean="0">
                <a:solidFill>
                  <a:srgbClr val="280EA8"/>
                </a:solidFill>
              </a:rPr>
              <a:t>to continue the existing agricultural uses of the affected land. </a:t>
            </a:r>
          </a:p>
          <a:p>
            <a:pPr>
              <a:spcBef>
                <a:spcPts val="1800"/>
              </a:spcBef>
              <a:buFont typeface="Wingdings 2" pitchFamily="18" charset="2"/>
              <a:buNone/>
            </a:pPr>
            <a:endParaRPr lang="en-US" altLang="en-US" sz="3200" b="1" dirty="0" smtClean="0">
              <a:solidFill>
                <a:srgbClr val="280EA8"/>
              </a:solidFill>
            </a:endParaRPr>
          </a:p>
        </p:txBody>
      </p:sp>
      <p:sp>
        <p:nvSpPr>
          <p:cNvPr id="4" name="AutoShape 2" descr="Free Clipart Setting Goals | Free Images at Clker.com - vector clip art  online, royalty free &amp; public domain"/>
          <p:cNvSpPr>
            <a:spLocks noChangeAspect="1" noChangeArrowheads="1"/>
          </p:cNvSpPr>
          <p:nvPr/>
        </p:nvSpPr>
        <p:spPr bwMode="auto">
          <a:xfrm>
            <a:off x="284457" y="-53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665062" y="2566987"/>
            <a:ext cx="2143125" cy="2143125"/>
          </a:xfrm>
          <a:prstGeom prst="rect">
            <a:avLst/>
          </a:prstGeom>
        </p:spPr>
      </p:pic>
    </p:spTree>
    <p:extLst>
      <p:ext uri="{BB962C8B-B14F-4D97-AF65-F5344CB8AC3E}">
        <p14:creationId xmlns:p14="http://schemas.microsoft.com/office/powerpoint/2010/main" val="409702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
                                            <p:txEl>
                                              <p:pRg st="7" end="7"/>
                                            </p:txEl>
                                          </p:spTgt>
                                        </p:tgtEl>
                                        <p:attrNameLst>
                                          <p:attrName>style.visibility</p:attrName>
                                        </p:attrNameLst>
                                      </p:cBhvr>
                                      <p:to>
                                        <p:strVal val="visible"/>
                                      </p:to>
                                    </p:set>
                                    <p:anim calcmode="lin" valueType="num">
                                      <p:cBhvr additive="base">
                                        <p:cTn id="49"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222" name="Picture 6" descr="C:\Users\slucas\AppData\Local\Microsoft\Windows\Temporary Internet Files\Content.IE5\QOYXUH1U\thinking1[1].jpg"/>
          <p:cNvPicPr>
            <a:picLocks noChangeAspect="1" noChangeArrowheads="1"/>
          </p:cNvPicPr>
          <p:nvPr/>
        </p:nvPicPr>
        <p:blipFill>
          <a:blip r:embed="rId2" cstate="print"/>
          <a:srcRect/>
          <a:stretch>
            <a:fillRect/>
          </a:stretch>
        </p:blipFill>
        <p:spPr bwMode="auto">
          <a:xfrm>
            <a:off x="133082" y="90253"/>
            <a:ext cx="2086243" cy="2128603"/>
          </a:xfrm>
          <a:prstGeom prst="rect">
            <a:avLst/>
          </a:prstGeom>
          <a:noFill/>
        </p:spPr>
      </p:pic>
      <p:sp>
        <p:nvSpPr>
          <p:cNvPr id="4098" name="Rectangle 2"/>
          <p:cNvSpPr>
            <a:spLocks noGrp="1" noChangeArrowheads="1"/>
          </p:cNvSpPr>
          <p:nvPr>
            <p:ph type="title"/>
          </p:nvPr>
        </p:nvSpPr>
        <p:spPr>
          <a:xfrm>
            <a:off x="2038350" y="358012"/>
            <a:ext cx="6400019" cy="1137047"/>
          </a:xfrm>
        </p:spPr>
        <p:txBody>
          <a:bodyPr>
            <a:normAutofit/>
          </a:bodyPr>
          <a:lstStyle/>
          <a:p>
            <a:pPr fontAlgn="auto">
              <a:spcAft>
                <a:spcPts val="0"/>
              </a:spcAft>
              <a:defRPr/>
            </a:pPr>
            <a:r>
              <a:rPr lang="en-US" altLang="en-US" sz="4400" b="1" dirty="0" smtClean="0">
                <a:latin typeface="+mn-lt"/>
                <a:cs typeface="Times New Roman" pitchFamily="18" charset="0"/>
              </a:rPr>
              <a:t> </a:t>
            </a:r>
            <a:r>
              <a:rPr altLang="en-US" sz="4400" b="1" dirty="0" smtClean="0">
                <a:latin typeface="+mn-lt"/>
                <a:cs typeface="Times New Roman" pitchFamily="18" charset="0"/>
              </a:rPr>
              <a:t>Wh</a:t>
            </a:r>
            <a:r>
              <a:rPr lang="en-US" altLang="en-US" sz="4400" b="1" dirty="0" smtClean="0">
                <a:latin typeface="+mn-lt"/>
                <a:cs typeface="Times New Roman" pitchFamily="18" charset="0"/>
              </a:rPr>
              <a:t>at is </a:t>
            </a:r>
            <a:r>
              <a:rPr altLang="en-US" sz="4400" b="1" dirty="0" smtClean="0">
                <a:latin typeface="+mn-lt"/>
                <a:cs typeface="Times New Roman" pitchFamily="18" charset="0"/>
              </a:rPr>
              <a:t>LAFCo's</a:t>
            </a:r>
            <a:r>
              <a:rPr lang="en-US" altLang="en-US" sz="4400" b="1" dirty="0" smtClean="0">
                <a:latin typeface="+mn-lt"/>
                <a:cs typeface="Times New Roman" pitchFamily="18" charset="0"/>
              </a:rPr>
              <a:t> Role</a:t>
            </a:r>
            <a:r>
              <a:rPr altLang="en-US" sz="4400" b="1" dirty="0" smtClean="0">
                <a:latin typeface="+mn-lt"/>
                <a:cs typeface="Times New Roman" pitchFamily="18" charset="0"/>
              </a:rPr>
              <a:t>?</a:t>
            </a:r>
          </a:p>
        </p:txBody>
      </p:sp>
      <p:sp>
        <p:nvSpPr>
          <p:cNvPr id="3075" name="Rectangle 3"/>
          <p:cNvSpPr>
            <a:spLocks noGrp="1" noChangeArrowheads="1"/>
          </p:cNvSpPr>
          <p:nvPr>
            <p:ph idx="1"/>
          </p:nvPr>
        </p:nvSpPr>
        <p:spPr>
          <a:xfrm>
            <a:off x="600075" y="2486615"/>
            <a:ext cx="8134350" cy="4014197"/>
          </a:xfrm>
        </p:spPr>
        <p:txBody>
          <a:bodyPr>
            <a:normAutofit/>
          </a:bodyPr>
          <a:lstStyle/>
          <a:p>
            <a:pPr marL="0" indent="0" algn="just" fontAlgn="auto">
              <a:spcAft>
                <a:spcPts val="0"/>
              </a:spcAft>
              <a:buNone/>
              <a:defRPr/>
            </a:pPr>
            <a:r>
              <a:rPr lang="en-US" altLang="en-US" sz="2800" b="1" dirty="0" smtClean="0">
                <a:solidFill>
                  <a:srgbClr val="280EA8"/>
                </a:solidFill>
              </a:rPr>
              <a:t>Pursuant to the Cortese Knox Hertzberg Local Government Reorganization Act of 2000 (CKH) (GC56000), </a:t>
            </a:r>
            <a:r>
              <a:rPr lang="en-US" altLang="en-US" sz="2800" b="1" dirty="0">
                <a:solidFill>
                  <a:srgbClr val="280EA8"/>
                </a:solidFill>
              </a:rPr>
              <a:t>the Butte Local Agency Formation Commission (Butte LAFCo) has the discretion </a:t>
            </a:r>
            <a:r>
              <a:rPr lang="en-US" altLang="en-US" sz="2800" b="1" dirty="0" smtClean="0">
                <a:solidFill>
                  <a:srgbClr val="280EA8"/>
                </a:solidFill>
              </a:rPr>
              <a:t>to:</a:t>
            </a:r>
          </a:p>
          <a:p>
            <a:pPr marL="685800" indent="-285750" fontAlgn="auto">
              <a:spcAft>
                <a:spcPts val="0"/>
              </a:spcAft>
              <a:buFont typeface="Wingdings 2"/>
              <a:buChar char=""/>
              <a:defRPr/>
            </a:pPr>
            <a:r>
              <a:rPr lang="en-US" altLang="en-US" sz="2800" b="1" i="1" dirty="0" smtClean="0">
                <a:solidFill>
                  <a:srgbClr val="280EA8"/>
                </a:solidFill>
              </a:rPr>
              <a:t>approve </a:t>
            </a:r>
            <a:r>
              <a:rPr lang="en-US" altLang="en-US" sz="2800" b="1" i="1" dirty="0">
                <a:solidFill>
                  <a:srgbClr val="280EA8"/>
                </a:solidFill>
              </a:rPr>
              <a:t>(with or without conditions), </a:t>
            </a:r>
            <a:endParaRPr lang="en-US" altLang="en-US" sz="2800" b="1" i="1" dirty="0" smtClean="0">
              <a:solidFill>
                <a:srgbClr val="280EA8"/>
              </a:solidFill>
            </a:endParaRPr>
          </a:p>
          <a:p>
            <a:pPr marL="685800" indent="-285750" fontAlgn="auto">
              <a:spcAft>
                <a:spcPts val="0"/>
              </a:spcAft>
              <a:buFont typeface="Wingdings 2"/>
              <a:buChar char=""/>
              <a:defRPr/>
            </a:pPr>
            <a:r>
              <a:rPr lang="en-US" altLang="en-US" sz="2800" b="1" i="1" dirty="0" smtClean="0">
                <a:solidFill>
                  <a:srgbClr val="280EA8"/>
                </a:solidFill>
              </a:rPr>
              <a:t>modify</a:t>
            </a:r>
            <a:r>
              <a:rPr lang="en-US" altLang="en-US" sz="2800" b="1" i="1" dirty="0">
                <a:solidFill>
                  <a:srgbClr val="280EA8"/>
                </a:solidFill>
              </a:rPr>
              <a:t>, or </a:t>
            </a:r>
            <a:endParaRPr lang="en-US" altLang="en-US" sz="2800" b="1" i="1" dirty="0" smtClean="0">
              <a:solidFill>
                <a:srgbClr val="280EA8"/>
              </a:solidFill>
            </a:endParaRPr>
          </a:p>
          <a:p>
            <a:pPr marL="685800" indent="-285750" fontAlgn="auto">
              <a:spcAft>
                <a:spcPts val="0"/>
              </a:spcAft>
              <a:buFont typeface="Wingdings 2"/>
              <a:buChar char=""/>
              <a:defRPr/>
            </a:pPr>
            <a:r>
              <a:rPr lang="en-US" altLang="en-US" sz="2800" b="1" i="1" dirty="0" smtClean="0">
                <a:solidFill>
                  <a:srgbClr val="280EA8"/>
                </a:solidFill>
              </a:rPr>
              <a:t>deny </a:t>
            </a:r>
            <a:r>
              <a:rPr lang="en-US" altLang="en-US" sz="2800" b="1" i="1" dirty="0">
                <a:solidFill>
                  <a:srgbClr val="280EA8"/>
                </a:solidFill>
              </a:rPr>
              <a:t>the application for forming such a district. </a:t>
            </a:r>
            <a:endParaRPr lang="en-US" altLang="en-US" sz="2800" b="1" i="1" dirty="0" smtClean="0">
              <a:solidFill>
                <a:srgbClr val="280EA8"/>
              </a:solidFill>
            </a:endParaRPr>
          </a:p>
        </p:txBody>
      </p:sp>
      <p:pic>
        <p:nvPicPr>
          <p:cNvPr id="2" name="Picture 1"/>
          <p:cNvPicPr>
            <a:picLocks noChangeAspect="1"/>
          </p:cNvPicPr>
          <p:nvPr/>
        </p:nvPicPr>
        <p:blipFill>
          <a:blip r:embed="rId3"/>
          <a:stretch>
            <a:fillRect/>
          </a:stretch>
        </p:blipFill>
        <p:spPr>
          <a:xfrm>
            <a:off x="7502212" y="509624"/>
            <a:ext cx="1359526" cy="134733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7182</TotalTime>
  <Words>4159</Words>
  <Application>Microsoft Office PowerPoint</Application>
  <PresentationFormat>On-screen Show (4:3)</PresentationFormat>
  <Paragraphs>349</Paragraphs>
  <Slides>46</Slides>
  <Notes>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46</vt:i4>
      </vt:variant>
    </vt:vector>
  </HeadingPairs>
  <TitlesOfParts>
    <vt:vector size="65" baseType="lpstr">
      <vt:lpstr>Arial</vt:lpstr>
      <vt:lpstr>Arial Black</vt:lpstr>
      <vt:lpstr>Arial Narrow</vt:lpstr>
      <vt:lpstr>Arial Rounded MT Bold</vt:lpstr>
      <vt:lpstr>Arial Unicode MS</vt:lpstr>
      <vt:lpstr>Calibri</vt:lpstr>
      <vt:lpstr>Calibri Light</vt:lpstr>
      <vt:lpstr>Franklin Gothic Book</vt:lpstr>
      <vt:lpstr>Franklin Gothic Heavy</vt:lpstr>
      <vt:lpstr>Franklin Gothic Medium</vt:lpstr>
      <vt:lpstr>Gill Sans MT</vt:lpstr>
      <vt:lpstr>Hypatia Sans Pro</vt:lpstr>
      <vt:lpstr>Symbol</vt:lpstr>
      <vt:lpstr>Tahoma</vt:lpstr>
      <vt:lpstr>Tempus Sans ITC</vt:lpstr>
      <vt:lpstr>Times New Roman</vt:lpstr>
      <vt:lpstr>Wingdings</vt:lpstr>
      <vt:lpstr>Wingdings 2</vt:lpstr>
      <vt:lpstr>Office Theme</vt:lpstr>
      <vt:lpstr>PowerPoint Presentation</vt:lpstr>
      <vt:lpstr>      Purpose of Today’s Meeting</vt:lpstr>
      <vt:lpstr>Public Comments/Notice  </vt:lpstr>
      <vt:lpstr>Summary Overview</vt:lpstr>
      <vt:lpstr>Tuscan  Water  District  Petitioner Lands</vt:lpstr>
      <vt:lpstr>   Tuscan  Water  District  Butte County Vicinity Map </vt:lpstr>
      <vt:lpstr>    Tuscan  Water  District  North State Water Districts Map</vt:lpstr>
      <vt:lpstr>Summary Overview</vt:lpstr>
      <vt:lpstr> What is LAFCo's Role?</vt:lpstr>
      <vt:lpstr>What is LAFCo's Role…?</vt:lpstr>
      <vt:lpstr>What is a Special District /  California Water District?</vt:lpstr>
      <vt:lpstr>What Special Districts are not:</vt:lpstr>
      <vt:lpstr>The proposed TWD WILL BE  a local government agency, specifically, a California Water District formed pursuant to Water Code Section 34000.      The proposed TWD WILL NOT be a private, corporate or non-profit entity.</vt:lpstr>
      <vt:lpstr>What does the  California Legislative Analyst’s Office (LAO)  Say About Special Districts? </vt:lpstr>
      <vt:lpstr> 3. Governance Oversight/Public Participation</vt:lpstr>
      <vt:lpstr>  LAFCo Oversight</vt:lpstr>
      <vt:lpstr>Principal Acts</vt:lpstr>
      <vt:lpstr>   California Water District  </vt:lpstr>
      <vt:lpstr>Governance Types</vt:lpstr>
      <vt:lpstr>Governance Types</vt:lpstr>
      <vt:lpstr>Governance Types</vt:lpstr>
      <vt:lpstr>Can it Change?  Yes</vt:lpstr>
      <vt:lpstr>Is a Landowner Voter District Legal? </vt:lpstr>
      <vt:lpstr>                   Board of Directors</vt:lpstr>
      <vt:lpstr>                         Boundaries</vt:lpstr>
      <vt:lpstr>                         Boundaries</vt:lpstr>
      <vt:lpstr>                         Boundaries</vt:lpstr>
      <vt:lpstr>                         Funding</vt:lpstr>
      <vt:lpstr>                   Powers and Functions</vt:lpstr>
      <vt:lpstr>                   Powers and Functions</vt:lpstr>
      <vt:lpstr>                   Powers and Functions</vt:lpstr>
      <vt:lpstr> Intergovernmental Coordination </vt:lpstr>
      <vt:lpstr> Intergovernmental Coordination </vt:lpstr>
      <vt:lpstr> SGMA</vt:lpstr>
      <vt:lpstr> SGMA</vt:lpstr>
      <vt:lpstr> SGMA</vt:lpstr>
      <vt:lpstr> Selecting A District</vt:lpstr>
      <vt:lpstr> Selecting A District</vt:lpstr>
      <vt:lpstr> Selecting A District</vt:lpstr>
      <vt:lpstr> Petition Process</vt:lpstr>
      <vt:lpstr>Application Review </vt:lpstr>
      <vt:lpstr> Analysis</vt:lpstr>
      <vt:lpstr> Analysis</vt:lpstr>
      <vt:lpstr> Protest Hearing/Election</vt:lpstr>
      <vt:lpstr> Protest Hearing/Election</vt:lpstr>
      <vt:lpstr> </vt:lpstr>
    </vt:vector>
  </TitlesOfParts>
  <Company>Wm Chiat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Chiat</dc:creator>
  <cp:lastModifiedBy>Lucas, Steve</cp:lastModifiedBy>
  <cp:revision>282</cp:revision>
  <cp:lastPrinted>2013-06-11T18:19:08Z</cp:lastPrinted>
  <dcterms:created xsi:type="dcterms:W3CDTF">2007-09-21T00:05:00Z</dcterms:created>
  <dcterms:modified xsi:type="dcterms:W3CDTF">2021-12-02T00:16:29Z</dcterms:modified>
</cp:coreProperties>
</file>